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8.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4"/>
  </p:notesMasterIdLst>
  <p:sldIdLst>
    <p:sldId id="256" r:id="rId2"/>
    <p:sldId id="258" r:id="rId3"/>
    <p:sldId id="259" r:id="rId4"/>
    <p:sldId id="277" r:id="rId5"/>
    <p:sldId id="278" r:id="rId6"/>
    <p:sldId id="279" r:id="rId7"/>
    <p:sldId id="272" r:id="rId8"/>
    <p:sldId id="264" r:id="rId9"/>
    <p:sldId id="274" r:id="rId10"/>
    <p:sldId id="282" r:id="rId11"/>
    <p:sldId id="273" r:id="rId12"/>
    <p:sldId id="283" r:id="rId13"/>
    <p:sldId id="284" r:id="rId14"/>
    <p:sldId id="275" r:id="rId15"/>
    <p:sldId id="276" r:id="rId16"/>
    <p:sldId id="263" r:id="rId17"/>
    <p:sldId id="262" r:id="rId18"/>
    <p:sldId id="266" r:id="rId19"/>
    <p:sldId id="286" r:id="rId20"/>
    <p:sldId id="285" r:id="rId21"/>
    <p:sldId id="280" r:id="rId22"/>
    <p:sldId id="28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E28950-4A29-4153-926D-54BBC7CDF782}">
  <a:tblStyle styleId="{D2E28950-4A29-4153-926D-54BBC7CDF7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194"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201f80c4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201f80c4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345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201f80c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201f80c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508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201f80c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201f80c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7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201f80c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201f80c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864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201f80c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201f80c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328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072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0449c0be6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0449c0be6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201f80c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201f80c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0201f80c4b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0201f80c4b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201f80c4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201f80c4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201f80c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201f80c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201f80c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201f80c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944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201f80c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201f80c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53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201f80c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201f80c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240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201f80c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201f80c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389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201f80c4b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201f80c4b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201f80c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201f80c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506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37200" y="1423437"/>
            <a:ext cx="52698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500">
                <a:solidFill>
                  <a:schemeClr val="l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998450" y="3972350"/>
            <a:ext cx="51471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 name="Google Shape;58;p14"/>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2">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720000" y="519100"/>
            <a:ext cx="7704000" cy="65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3000"/>
              <a:buNone/>
              <a:defRPr b="1"/>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2_2">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6"/>
          <p:cNvSpPr/>
          <p:nvPr/>
        </p:nvSpPr>
        <p:spPr>
          <a:xfrm rot="10800000" flipH="1">
            <a:off x="530149" y="1112572"/>
            <a:ext cx="8083800" cy="3740700"/>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63" name="Google Shape;63;p16"/>
          <p:cNvSpPr txBox="1">
            <a:spLocks noGrp="1"/>
          </p:cNvSpPr>
          <p:nvPr>
            <p:ph type="title"/>
          </p:nvPr>
        </p:nvSpPr>
        <p:spPr>
          <a:xfrm>
            <a:off x="720000" y="519100"/>
            <a:ext cx="7704000" cy="65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3000"/>
              <a:buNone/>
              <a:defRPr b="1"/>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2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20000" y="519100"/>
            <a:ext cx="7704000" cy="65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3000"/>
              <a:buNone/>
              <a:defRPr b="1"/>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2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720000" y="519100"/>
            <a:ext cx="7704000" cy="65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3000"/>
              <a:buNone/>
              <a:defRPr b="1"/>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68" name="Google Shape;68;p18"/>
          <p:cNvSpPr/>
          <p:nvPr/>
        </p:nvSpPr>
        <p:spPr>
          <a:xfrm rot="10800000" flipH="1">
            <a:off x="530149" y="1112572"/>
            <a:ext cx="8083800" cy="3740700"/>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9"/>
          <p:cNvSpPr txBox="1">
            <a:spLocks noGrp="1"/>
          </p:cNvSpPr>
          <p:nvPr>
            <p:ph type="subTitle" idx="1"/>
          </p:nvPr>
        </p:nvSpPr>
        <p:spPr>
          <a:xfrm>
            <a:off x="1708850" y="2981250"/>
            <a:ext cx="3037500" cy="14517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9"/>
          <p:cNvSpPr txBox="1">
            <a:spLocks noGrp="1"/>
          </p:cNvSpPr>
          <p:nvPr>
            <p:ph type="title"/>
          </p:nvPr>
        </p:nvSpPr>
        <p:spPr>
          <a:xfrm>
            <a:off x="1960675" y="1593725"/>
            <a:ext cx="2725500" cy="12282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3000"/>
              <a:buNone/>
              <a:defRPr b="1"/>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3"/>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3" name="Google Shape;93;p23"/>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23"/>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5" name="Google Shape;95;p23"/>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23"/>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97" name="Google Shape;97;p23"/>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135600" y="2148725"/>
            <a:ext cx="4872900" cy="15018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3600"/>
              <a:buNone/>
              <a:defRPr sz="50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1905775" y="4023700"/>
            <a:ext cx="5332500" cy="3240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980791" y="3022775"/>
            <a:ext cx="3159600" cy="3507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2500"/>
              <a:buFont typeface="Bebas Neue"/>
              <a:buNone/>
              <a:defRPr sz="1800" b="1">
                <a:latin typeface="Gilda Display"/>
                <a:ea typeface="Gilda Display"/>
                <a:cs typeface="Gilda Display"/>
                <a:sym typeface="Gilda Display"/>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5003808" y="3022775"/>
            <a:ext cx="3159600" cy="350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500"/>
              <a:buFont typeface="Bebas Neue"/>
              <a:buNone/>
              <a:defRPr sz="1800" b="1">
                <a:latin typeface="Gilda Display"/>
                <a:ea typeface="Gilda Display"/>
                <a:cs typeface="Gilda Display"/>
                <a:sym typeface="Gilda Displ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980791" y="3379700"/>
            <a:ext cx="3159600" cy="10134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5003808" y="3379700"/>
            <a:ext cx="3159600" cy="10134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720000" y="519100"/>
            <a:ext cx="7704000" cy="651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3000"/>
              <a:buNone/>
              <a:defRPr b="1"/>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720000" y="124018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 name="Google Shape;34;p9"/>
          <p:cNvSpPr txBox="1">
            <a:spLocks noGrp="1"/>
          </p:cNvSpPr>
          <p:nvPr>
            <p:ph type="subTitle" idx="1"/>
          </p:nvPr>
        </p:nvSpPr>
        <p:spPr>
          <a:xfrm>
            <a:off x="2241550" y="2221513"/>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720000" y="40358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p:nvPr/>
        </p:nvSpPr>
        <p:spPr>
          <a:xfrm rot="10800000" flipH="1">
            <a:off x="3326201" y="787920"/>
            <a:ext cx="4888800" cy="3652200"/>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3" name="Google Shape;43;p13"/>
          <p:cNvSpPr txBox="1">
            <a:spLocks noGrp="1"/>
          </p:cNvSpPr>
          <p:nvPr>
            <p:ph type="title"/>
          </p:nvPr>
        </p:nvSpPr>
        <p:spPr>
          <a:xfrm>
            <a:off x="3490900" y="1547131"/>
            <a:ext cx="1927500" cy="527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400"/>
              <a:buNone/>
              <a:defRPr sz="1800" b="1">
                <a:solidFill>
                  <a:schemeClr val="lt2"/>
                </a:solidFill>
                <a:latin typeface="Gilda Display"/>
                <a:ea typeface="Gilda Display"/>
                <a:cs typeface="Gilda Display"/>
                <a:sym typeface="Gilda Displ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 name="Google Shape;44;p13"/>
          <p:cNvSpPr txBox="1">
            <a:spLocks noGrp="1"/>
          </p:cNvSpPr>
          <p:nvPr>
            <p:ph type="title" idx="2" hasCustomPrompt="1"/>
          </p:nvPr>
        </p:nvSpPr>
        <p:spPr>
          <a:xfrm>
            <a:off x="4146700" y="1072463"/>
            <a:ext cx="615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 name="Google Shape;45;p13"/>
          <p:cNvSpPr txBox="1">
            <a:spLocks noGrp="1"/>
          </p:cNvSpPr>
          <p:nvPr>
            <p:ph type="subTitle" idx="1"/>
          </p:nvPr>
        </p:nvSpPr>
        <p:spPr>
          <a:xfrm>
            <a:off x="3502300" y="2029412"/>
            <a:ext cx="1904700" cy="526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6" name="Google Shape;46;p13"/>
          <p:cNvSpPr txBox="1">
            <a:spLocks noGrp="1"/>
          </p:cNvSpPr>
          <p:nvPr>
            <p:ph type="title" idx="3"/>
          </p:nvPr>
        </p:nvSpPr>
        <p:spPr>
          <a:xfrm>
            <a:off x="6092351" y="1547136"/>
            <a:ext cx="1929300" cy="527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400"/>
              <a:buNone/>
              <a:defRPr sz="1800" b="1">
                <a:solidFill>
                  <a:schemeClr val="lt2"/>
                </a:solidFill>
                <a:latin typeface="Gilda Display"/>
                <a:ea typeface="Gilda Display"/>
                <a:cs typeface="Gilda Display"/>
                <a:sym typeface="Gilda Displ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 name="Google Shape;47;p13"/>
          <p:cNvSpPr txBox="1">
            <a:spLocks noGrp="1"/>
          </p:cNvSpPr>
          <p:nvPr>
            <p:ph type="title" idx="4" hasCustomPrompt="1"/>
          </p:nvPr>
        </p:nvSpPr>
        <p:spPr>
          <a:xfrm>
            <a:off x="6749051" y="1072468"/>
            <a:ext cx="6159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 name="Google Shape;48;p13"/>
          <p:cNvSpPr txBox="1">
            <a:spLocks noGrp="1"/>
          </p:cNvSpPr>
          <p:nvPr>
            <p:ph type="subTitle" idx="5"/>
          </p:nvPr>
        </p:nvSpPr>
        <p:spPr>
          <a:xfrm>
            <a:off x="6093251" y="2029392"/>
            <a:ext cx="1927500" cy="526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 name="Google Shape;49;p13"/>
          <p:cNvSpPr txBox="1">
            <a:spLocks noGrp="1"/>
          </p:cNvSpPr>
          <p:nvPr>
            <p:ph type="title" idx="6"/>
          </p:nvPr>
        </p:nvSpPr>
        <p:spPr>
          <a:xfrm>
            <a:off x="3490900" y="3316044"/>
            <a:ext cx="1927500" cy="527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400"/>
              <a:buNone/>
              <a:defRPr sz="1800" b="1">
                <a:solidFill>
                  <a:schemeClr val="lt2"/>
                </a:solidFill>
                <a:latin typeface="Gilda Display"/>
                <a:ea typeface="Gilda Display"/>
                <a:cs typeface="Gilda Display"/>
                <a:sym typeface="Gilda Displ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0" name="Google Shape;50;p13"/>
          <p:cNvSpPr txBox="1">
            <a:spLocks noGrp="1"/>
          </p:cNvSpPr>
          <p:nvPr>
            <p:ph type="title" idx="7" hasCustomPrompt="1"/>
          </p:nvPr>
        </p:nvSpPr>
        <p:spPr>
          <a:xfrm>
            <a:off x="4146700" y="2836680"/>
            <a:ext cx="615900" cy="526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8"/>
          </p:nvPr>
        </p:nvSpPr>
        <p:spPr>
          <a:xfrm>
            <a:off x="3502300" y="3797862"/>
            <a:ext cx="1904700" cy="5265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 name="Google Shape;52;p13"/>
          <p:cNvSpPr txBox="1">
            <a:spLocks noGrp="1"/>
          </p:cNvSpPr>
          <p:nvPr>
            <p:ph type="title" idx="9"/>
          </p:nvPr>
        </p:nvSpPr>
        <p:spPr>
          <a:xfrm>
            <a:off x="6093251" y="3316048"/>
            <a:ext cx="1927500" cy="5277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400"/>
              <a:buNone/>
              <a:defRPr sz="1800" b="1">
                <a:solidFill>
                  <a:schemeClr val="lt2"/>
                </a:solidFill>
                <a:latin typeface="Gilda Display"/>
                <a:ea typeface="Gilda Display"/>
                <a:cs typeface="Gilda Display"/>
                <a:sym typeface="Gilda Displ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 name="Google Shape;53;p13"/>
          <p:cNvSpPr txBox="1">
            <a:spLocks noGrp="1"/>
          </p:cNvSpPr>
          <p:nvPr>
            <p:ph type="title" idx="13" hasCustomPrompt="1"/>
          </p:nvPr>
        </p:nvSpPr>
        <p:spPr>
          <a:xfrm>
            <a:off x="6749051" y="2836687"/>
            <a:ext cx="615900" cy="544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4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4"/>
          </p:nvPr>
        </p:nvSpPr>
        <p:spPr>
          <a:xfrm>
            <a:off x="6104651" y="3797241"/>
            <a:ext cx="1904700" cy="5277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15"/>
          </p:nvPr>
        </p:nvSpPr>
        <p:spPr>
          <a:xfrm>
            <a:off x="720000" y="847500"/>
            <a:ext cx="2338800" cy="651900"/>
          </a:xfrm>
          <a:prstGeom prst="rect">
            <a:avLst/>
          </a:prstGeom>
        </p:spPr>
        <p:txBody>
          <a:bodyPr spcFirstLastPara="1" wrap="square" lIns="91425" tIns="91425" rIns="91425" bIns="91425" anchor="ctr" anchorCtr="0">
            <a:noAutofit/>
          </a:bodyPr>
          <a:lstStyle>
            <a:lvl1pPr lvl="0" algn="r" rtl="0">
              <a:lnSpc>
                <a:spcPct val="90000"/>
              </a:lnSpc>
              <a:spcBef>
                <a:spcPts val="0"/>
              </a:spcBef>
              <a:spcAft>
                <a:spcPts val="0"/>
              </a:spcAft>
              <a:buSzPts val="3000"/>
              <a:buNone/>
              <a:defRPr b="1"/>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Raleway Black"/>
              <a:buNone/>
              <a:defRPr sz="3000">
                <a:solidFill>
                  <a:schemeClr val="lt1"/>
                </a:solidFill>
                <a:latin typeface="Raleway Black"/>
                <a:ea typeface="Raleway Black"/>
                <a:cs typeface="Raleway Black"/>
                <a:sym typeface="Raleway Black"/>
              </a:defRPr>
            </a:lvl1pPr>
            <a:lvl2pPr lvl="1"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2pPr>
            <a:lvl3pPr lvl="2"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3pPr>
            <a:lvl4pPr lvl="3"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4pPr>
            <a:lvl5pPr lvl="4"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5pPr>
            <a:lvl6pPr lvl="5"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6pPr>
            <a:lvl7pPr lvl="6"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7pPr>
            <a:lvl8pPr lvl="7"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8pPr>
            <a:lvl9pPr lvl="8"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9" r:id="rId16"/>
    <p:sldLayoutId id="2147483671"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2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creativecommons.org/licenses/by-sa/3.0/" TargetMode="External"/><Relationship Id="rId5" Type="http://schemas.openxmlformats.org/officeDocument/2006/relationships/image" Target="../media/image13.png"/><Relationship Id="rId4" Type="http://schemas.openxmlformats.org/officeDocument/2006/relationships/hyperlink" Target="https://isolution.pro/es/t/sdlc/sdlc-spiral-model/sdlc-modelo-en-espira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www.hrconnect.cl/tendencias/rrhh-puede-convertirse-agil-necesita-hacerl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hyperlink" Target="https://docs.google.com/spreadsheets/d/1B3E1o2Wbtqrh0yxHAQKGaXuqZwUS4f4O6BgZGTBknNg/copy"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slide" Target="slide2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pic>
        <p:nvPicPr>
          <p:cNvPr id="113" name="Google Shape;113;p29"/>
          <p:cNvPicPr preferRelativeResize="0"/>
          <p:nvPr/>
        </p:nvPicPr>
        <p:blipFill>
          <a:blip r:embed="rId4">
            <a:alphaModFix/>
          </a:blip>
          <a:stretch>
            <a:fillRect/>
          </a:stretch>
        </p:blipFill>
        <p:spPr>
          <a:xfrm>
            <a:off x="645300" y="695323"/>
            <a:ext cx="1242550" cy="1242550"/>
          </a:xfrm>
          <a:prstGeom prst="rect">
            <a:avLst/>
          </a:prstGeom>
          <a:noFill/>
          <a:ln>
            <a:noFill/>
          </a:ln>
        </p:spPr>
      </p:pic>
      <p:sp>
        <p:nvSpPr>
          <p:cNvPr id="114" name="Google Shape;114;p29"/>
          <p:cNvSpPr txBox="1">
            <a:spLocks noGrp="1"/>
          </p:cNvSpPr>
          <p:nvPr>
            <p:ph type="ctrTitle"/>
          </p:nvPr>
        </p:nvSpPr>
        <p:spPr>
          <a:xfrm>
            <a:off x="1937200" y="1423437"/>
            <a:ext cx="52698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QUALITY</a:t>
            </a:r>
            <a:br>
              <a:rPr lang="en" dirty="0"/>
            </a:br>
            <a:r>
              <a:rPr lang="en" dirty="0"/>
              <a:t>COM</a:t>
            </a:r>
            <a:br>
              <a:rPr lang="en" dirty="0"/>
            </a:br>
            <a:r>
              <a:rPr lang="en" dirty="0"/>
              <a:t>CRIPTOGRAFIA</a:t>
            </a:r>
            <a:endParaRPr dirty="0"/>
          </a:p>
        </p:txBody>
      </p:sp>
      <p:sp>
        <p:nvSpPr>
          <p:cNvPr id="115" name="Google Shape;115;p29">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116" name="Google Shape;116;p29"/>
          <p:cNvSpPr/>
          <p:nvPr/>
        </p:nvSpPr>
        <p:spPr>
          <a:xfrm rot="10800000" flipH="1">
            <a:off x="2587450" y="3908928"/>
            <a:ext cx="3969000" cy="947687"/>
          </a:xfrm>
          <a:prstGeom prst="round1Rect">
            <a:avLst>
              <a:gd name="adj" fmla="val 50000"/>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1F27DD"/>
              </a:solidFill>
              <a:latin typeface="Calibri"/>
              <a:ea typeface="Calibri"/>
              <a:cs typeface="Calibri"/>
              <a:sym typeface="Calibri"/>
            </a:endParaRPr>
          </a:p>
        </p:txBody>
      </p:sp>
      <p:sp>
        <p:nvSpPr>
          <p:cNvPr id="117" name="Google Shape;117;p29"/>
          <p:cNvSpPr txBox="1">
            <a:spLocks noGrp="1"/>
          </p:cNvSpPr>
          <p:nvPr>
            <p:ph type="subTitle" idx="1"/>
          </p:nvPr>
        </p:nvSpPr>
        <p:spPr>
          <a:xfrm>
            <a:off x="1998399" y="3972379"/>
            <a:ext cx="51471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Rui Carlos Poletti Junior</a:t>
            </a:r>
            <a:endParaRPr dirty="0"/>
          </a:p>
        </p:txBody>
      </p:sp>
      <p:pic>
        <p:nvPicPr>
          <p:cNvPr id="118" name="Google Shape;118;p29"/>
          <p:cNvPicPr preferRelativeResize="0"/>
          <p:nvPr/>
        </p:nvPicPr>
        <p:blipFill>
          <a:blip r:embed="rId5">
            <a:alphaModFix/>
          </a:blip>
          <a:stretch>
            <a:fillRect/>
          </a:stretch>
        </p:blipFill>
        <p:spPr>
          <a:xfrm>
            <a:off x="7207000" y="-139899"/>
            <a:ext cx="2088150" cy="2088150"/>
          </a:xfrm>
          <a:prstGeom prst="rect">
            <a:avLst/>
          </a:prstGeom>
          <a:noFill/>
          <a:ln>
            <a:noFill/>
          </a:ln>
        </p:spPr>
      </p:pic>
      <p:sp>
        <p:nvSpPr>
          <p:cNvPr id="4" name="Google Shape;117;p29">
            <a:extLst>
              <a:ext uri="{FF2B5EF4-FFF2-40B4-BE49-F238E27FC236}">
                <a16:creationId xmlns:a16="http://schemas.microsoft.com/office/drawing/2014/main" id="{39559ABD-8677-8D6B-716A-05F011A57C21}"/>
              </a:ext>
            </a:extLst>
          </p:cNvPr>
          <p:cNvSpPr txBox="1">
            <a:spLocks/>
          </p:cNvSpPr>
          <p:nvPr/>
        </p:nvSpPr>
        <p:spPr>
          <a:xfrm>
            <a:off x="1998399" y="4411490"/>
            <a:ext cx="5147100" cy="40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1pPr>
            <a:lvl2pPr marL="914400" marR="0" lvl="1"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2pPr>
            <a:lvl3pPr marL="1371600" marR="0" lvl="2"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3pPr>
            <a:lvl4pPr marL="1828800" marR="0" lvl="3"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4pPr>
            <a:lvl5pPr marL="2286000" marR="0" lvl="4"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5pPr>
            <a:lvl6pPr marL="2743200" marR="0" lvl="5"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6pPr>
            <a:lvl7pPr marL="3200400" marR="0" lvl="6"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7pPr>
            <a:lvl8pPr marL="3657600" marR="0" lvl="7"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8pPr>
            <a:lvl9pPr marL="4114800" marR="0" lvl="8" indent="-317500" algn="ctr" rtl="0">
              <a:lnSpc>
                <a:spcPct val="100000"/>
              </a:lnSpc>
              <a:spcBef>
                <a:spcPts val="0"/>
              </a:spcBef>
              <a:spcAft>
                <a:spcPts val="0"/>
              </a:spcAft>
              <a:buClr>
                <a:schemeClr val="lt2"/>
              </a:buClr>
              <a:buSzPts val="1800"/>
              <a:buFont typeface="Lato"/>
              <a:buNone/>
              <a:defRPr sz="1800" b="0" i="0" u="none" strike="noStrike" cap="none">
                <a:solidFill>
                  <a:schemeClr val="lt2"/>
                </a:solidFill>
                <a:latin typeface="Lato"/>
                <a:ea typeface="Lato"/>
                <a:cs typeface="Lato"/>
                <a:sym typeface="Lato"/>
              </a:defRPr>
            </a:lvl9pPr>
          </a:lstStyle>
          <a:p>
            <a:pPr marL="0" indent="0"/>
            <a:r>
              <a:rPr lang="pt-BR" dirty="0"/>
              <a:t>Orientador: Edgar Noda</a:t>
            </a: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anim calcmode="lin" valueType="num">
                                      <p:cBhvr>
                                        <p:cTn id="8" dur="1000" fill="hold"/>
                                        <p:tgtEl>
                                          <p:spTgt spid="118"/>
                                        </p:tgtEl>
                                        <p:attrNameLst>
                                          <p:attrName>ppt_x</p:attrName>
                                        </p:attrNameLst>
                                      </p:cBhvr>
                                      <p:tavLst>
                                        <p:tav tm="0">
                                          <p:val>
                                            <p:strVal val="#ppt_x"/>
                                          </p:val>
                                        </p:tav>
                                        <p:tav tm="100000">
                                          <p:val>
                                            <p:strVal val="#ppt_x"/>
                                          </p:val>
                                        </p:tav>
                                      </p:tavLst>
                                    </p:anim>
                                    <p:anim calcmode="lin" valueType="num">
                                      <p:cBhvr>
                                        <p:cTn id="9"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3"/>
                                        </p:tgtEl>
                                        <p:attrNameLst>
                                          <p:attrName>style.visibility</p:attrName>
                                        </p:attrNameLst>
                                      </p:cBhvr>
                                      <p:to>
                                        <p:strVal val="visible"/>
                                      </p:to>
                                    </p:set>
                                    <p:animEffect transition="in" filter="fade">
                                      <p:cBhvr>
                                        <p:cTn id="14" dur="1000"/>
                                        <p:tgtEl>
                                          <p:spTgt spid="113"/>
                                        </p:tgtEl>
                                      </p:cBhvr>
                                    </p:animEffect>
                                    <p:anim calcmode="lin" valueType="num">
                                      <p:cBhvr>
                                        <p:cTn id="15" dur="1000" fill="hold"/>
                                        <p:tgtEl>
                                          <p:spTgt spid="113"/>
                                        </p:tgtEl>
                                        <p:attrNameLst>
                                          <p:attrName>ppt_x</p:attrName>
                                        </p:attrNameLst>
                                      </p:cBhvr>
                                      <p:tavLst>
                                        <p:tav tm="0">
                                          <p:val>
                                            <p:strVal val="#ppt_x"/>
                                          </p:val>
                                        </p:tav>
                                        <p:tav tm="100000">
                                          <p:val>
                                            <p:strVal val="#ppt_x"/>
                                          </p:val>
                                        </p:tav>
                                      </p:tavLst>
                                    </p:anim>
                                    <p:anim calcmode="lin" valueType="num">
                                      <p:cBhvr>
                                        <p:cTn id="16"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4" name="Google Shape;281;p37">
            <a:extLst>
              <a:ext uri="{FF2B5EF4-FFF2-40B4-BE49-F238E27FC236}">
                <a16:creationId xmlns:a16="http://schemas.microsoft.com/office/drawing/2014/main" id="{9B1B550F-60A0-B8AD-49B8-D7068A952B27}"/>
              </a:ext>
            </a:extLst>
          </p:cNvPr>
          <p:cNvSpPr/>
          <p:nvPr/>
        </p:nvSpPr>
        <p:spPr>
          <a:xfrm rot="10800000" flipH="1">
            <a:off x="5003611" y="1014615"/>
            <a:ext cx="3420391" cy="3145903"/>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FFFFFF"/>
              </a:solidFill>
              <a:latin typeface="Calibri"/>
              <a:ea typeface="Calibri"/>
              <a:cs typeface="Calibri"/>
              <a:sym typeface="Calibri"/>
            </a:endParaRPr>
          </a:p>
        </p:txBody>
      </p:sp>
      <p:sp>
        <p:nvSpPr>
          <p:cNvPr id="281" name="Google Shape;281;p37"/>
          <p:cNvSpPr/>
          <p:nvPr/>
        </p:nvSpPr>
        <p:spPr>
          <a:xfrm rot="10800000" flipH="1">
            <a:off x="720000" y="1014613"/>
            <a:ext cx="3420391" cy="3145905"/>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FFFFFF"/>
              </a:solidFill>
              <a:latin typeface="Calibri"/>
              <a:ea typeface="Calibri"/>
              <a:cs typeface="Calibri"/>
              <a:sym typeface="Calibri"/>
            </a:endParaRPr>
          </a:p>
        </p:txBody>
      </p:sp>
      <p:sp>
        <p:nvSpPr>
          <p:cNvPr id="290" name="Google Shape;290;p37"/>
          <p:cNvSpPr txBox="1">
            <a:spLocks noGrp="1"/>
          </p:cNvSpPr>
          <p:nvPr>
            <p:ph type="title"/>
          </p:nvPr>
        </p:nvSpPr>
        <p:spPr>
          <a:xfrm>
            <a:off x="719999" y="362716"/>
            <a:ext cx="3420391" cy="6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pt-BR" sz="1100" b="0" i="0" dirty="0">
                <a:solidFill>
                  <a:schemeClr val="bg1"/>
                </a:solidFill>
                <a:effectLst/>
                <a:latin typeface="Lato" panose="020F0502020204030203" pitchFamily="34" charset="0"/>
                <a:ea typeface="Lato" panose="020F0502020204030203" pitchFamily="34" charset="0"/>
                <a:cs typeface="Lato" panose="020F0502020204030203" pitchFamily="34" charset="0"/>
                <a:hlinkClick r:id="rId3" action="ppaction://hlinksldjump">
                  <a:extLst>
                    <a:ext uri="{A12FA001-AC4F-418D-AE19-62706E023703}">
                      <ahyp:hlinkClr xmlns:ahyp="http://schemas.microsoft.com/office/drawing/2018/hyperlinkcolor" val="tx"/>
                    </a:ext>
                  </a:extLst>
                </a:hlinkClick>
              </a:rPr>
              <a:t>O processo de ETL na construção de conhecimento em uma aplicação de uma</a:t>
            </a:r>
            <a:br>
              <a:rPr lang="pt-BR" sz="1100" dirty="0">
                <a:solidFill>
                  <a:schemeClr val="bg1"/>
                </a:solidFill>
                <a:latin typeface="Lato" panose="020F0502020204030203" pitchFamily="34" charset="0"/>
                <a:ea typeface="Lato" panose="020F0502020204030203" pitchFamily="34" charset="0"/>
                <a:cs typeface="Lato" panose="020F0502020204030203" pitchFamily="34" charset="0"/>
                <a:hlinkClick r:id="rId3" action="ppaction://hlinksldjump">
                  <a:extLst>
                    <a:ext uri="{A12FA001-AC4F-418D-AE19-62706E023703}">
                      <ahyp:hlinkClr xmlns:ahyp="http://schemas.microsoft.com/office/drawing/2018/hyperlinkcolor" val="tx"/>
                    </a:ext>
                  </a:extLst>
                </a:hlinkClick>
              </a:rPr>
            </a:br>
            <a:r>
              <a:rPr lang="pt-BR" sz="1100" b="0" i="0" dirty="0">
                <a:solidFill>
                  <a:schemeClr val="bg1"/>
                </a:solidFill>
                <a:effectLst/>
                <a:latin typeface="Lato" panose="020F0502020204030203" pitchFamily="34" charset="0"/>
                <a:ea typeface="Lato" panose="020F0502020204030203" pitchFamily="34" charset="0"/>
                <a:cs typeface="Lato" panose="020F0502020204030203" pitchFamily="34" charset="0"/>
                <a:hlinkClick r:id="rId3" action="ppaction://hlinksldjump">
                  <a:extLst>
                    <a:ext uri="{A12FA001-AC4F-418D-AE19-62706E023703}">
                      <ahyp:hlinkClr xmlns:ahyp="http://schemas.microsoft.com/office/drawing/2018/hyperlinkcolor" val="tx"/>
                    </a:ext>
                  </a:extLst>
                </a:hlinkClick>
              </a:rPr>
              <a:t>empresa seguradora:</a:t>
            </a:r>
            <a:endParaRPr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3" name="Google Shape;293;p37"/>
          <p:cNvSpPr txBox="1">
            <a:spLocks noGrp="1"/>
          </p:cNvSpPr>
          <p:nvPr>
            <p:ph type="subTitle" idx="3"/>
          </p:nvPr>
        </p:nvSpPr>
        <p:spPr>
          <a:xfrm>
            <a:off x="892252" y="1014614"/>
            <a:ext cx="3159600" cy="31142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600" b="0" i="0" dirty="0">
                <a:effectLst/>
                <a:latin typeface="Arial" panose="020B0604020202020204" pitchFamily="34" charset="0"/>
              </a:rPr>
              <a:t>A monografia desenvolvida na Universidade Federal de Juiz de Fora no Curso de Bachare- lado em Ciência da Computação realizou estratégias para auxiliar no processo de tomadas de decisão.</a:t>
            </a:r>
          </a:p>
          <a:p>
            <a:pPr marL="0" lvl="0" indent="0" algn="l" rtl="0">
              <a:spcBef>
                <a:spcPts val="0"/>
              </a:spcBef>
              <a:spcAft>
                <a:spcPts val="0"/>
              </a:spcAft>
              <a:buNone/>
            </a:pPr>
            <a:endParaRPr lang="pt-BR" sz="1600" b="0" i="0" dirty="0">
              <a:effectLst/>
              <a:latin typeface="Arial" panose="020B0604020202020204" pitchFamily="34" charset="0"/>
            </a:endParaRPr>
          </a:p>
          <a:p>
            <a:pPr marL="0" lvl="0" indent="0" algn="l" rtl="0">
              <a:spcBef>
                <a:spcPts val="0"/>
              </a:spcBef>
              <a:spcAft>
                <a:spcPts val="0"/>
              </a:spcAft>
              <a:buNone/>
            </a:pPr>
            <a:r>
              <a:rPr lang="pt-BR" sz="1600" b="0" i="0" dirty="0">
                <a:effectLst/>
                <a:latin typeface="Arial" panose="020B0604020202020204" pitchFamily="34" charset="0"/>
              </a:rPr>
              <a:t>Dentre essas estratégias, destacam-se o processo de KDD (Knowledge Disco- very in Databases) e de DW (Data Warehouse).</a:t>
            </a:r>
            <a:endParaRPr sz="1600" dirty="0"/>
          </a:p>
        </p:txBody>
      </p:sp>
      <p:sp>
        <p:nvSpPr>
          <p:cNvPr id="7" name="Google Shape;183;p32">
            <a:hlinkClick r:id="" action="ppaction://hlinkshowjump?jump=nextslide"/>
            <a:extLst>
              <a:ext uri="{FF2B5EF4-FFF2-40B4-BE49-F238E27FC236}">
                <a16:creationId xmlns:a16="http://schemas.microsoft.com/office/drawing/2014/main" id="{2141040B-2FFC-7758-ACB1-0DF93CE1D2BD}"/>
              </a:ext>
            </a:extLst>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8" name="Google Shape;184;p32">
            <a:hlinkClick r:id="" action="ppaction://hlinkshowjump?jump=previousslide"/>
            <a:extLst>
              <a:ext uri="{FF2B5EF4-FFF2-40B4-BE49-F238E27FC236}">
                <a16:creationId xmlns:a16="http://schemas.microsoft.com/office/drawing/2014/main" id="{1BB7240F-EA43-ED03-4BD2-A06F3CCF3A6E}"/>
              </a:ext>
            </a:extLst>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 name="Google Shape;290;p37">
            <a:extLst>
              <a:ext uri="{FF2B5EF4-FFF2-40B4-BE49-F238E27FC236}">
                <a16:creationId xmlns:a16="http://schemas.microsoft.com/office/drawing/2014/main" id="{EC374EBE-8A0A-0C52-C2D3-8EFF36F0298D}"/>
              </a:ext>
            </a:extLst>
          </p:cNvPr>
          <p:cNvSpPr txBox="1">
            <a:spLocks/>
          </p:cNvSpPr>
          <p:nvPr/>
        </p:nvSpPr>
        <p:spPr>
          <a:xfrm>
            <a:off x="5003610" y="362716"/>
            <a:ext cx="3477450" cy="65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3000"/>
              <a:buFont typeface="Raleway Black"/>
              <a:buNone/>
              <a:defRPr sz="3000" b="1" i="0" u="none" strike="noStrike" cap="none">
                <a:solidFill>
                  <a:schemeClr val="lt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9pPr>
          </a:lstStyle>
          <a:p>
            <a:r>
              <a:rPr lang="pt-BR" sz="1100" b="0" dirty="0">
                <a:solidFill>
                  <a:schemeClr val="bg1"/>
                </a:solidFill>
                <a:latin typeface="Lato" panose="020F0502020204030203" pitchFamily="34" charset="0"/>
                <a:ea typeface="Lato" panose="020F0502020204030203" pitchFamily="34" charset="0"/>
                <a:cs typeface="Lato" panose="020F0502020204030203" pitchFamily="34" charset="0"/>
                <a:hlinkClick r:id="rId4" action="ppaction://hlinksldjump">
                  <a:extLst>
                    <a:ext uri="{A12FA001-AC4F-418D-AE19-62706E023703}">
                      <ahyp:hlinkClr xmlns:ahyp="http://schemas.microsoft.com/office/drawing/2018/hyperlinkcolor" val="tx"/>
                    </a:ext>
                  </a:extLst>
                </a:hlinkClick>
              </a:rPr>
              <a:t>ETL 2.0: Uma proposta de extensão ao processo de extração, transformação e carga voltada à integração de dados estruturados e não estruturados</a:t>
            </a:r>
            <a:endParaRPr lang="pt-BR" sz="1100" b="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Subtitle 8">
            <a:extLst>
              <a:ext uri="{FF2B5EF4-FFF2-40B4-BE49-F238E27FC236}">
                <a16:creationId xmlns:a16="http://schemas.microsoft.com/office/drawing/2014/main" id="{4BDC2D13-8082-0E0E-1D00-40521A35EEBA}"/>
              </a:ext>
            </a:extLst>
          </p:cNvPr>
          <p:cNvSpPr>
            <a:spLocks noGrp="1"/>
          </p:cNvSpPr>
          <p:nvPr>
            <p:ph type="subTitle" idx="4"/>
          </p:nvPr>
        </p:nvSpPr>
        <p:spPr>
          <a:xfrm>
            <a:off x="4737765" y="1014613"/>
            <a:ext cx="3686236" cy="3202590"/>
          </a:xfrm>
        </p:spPr>
        <p:txBody>
          <a:bodyPr anchor="t"/>
          <a:lstStyle/>
          <a:p>
            <a:pPr algn="l"/>
            <a:r>
              <a:rPr lang="pt-BR" sz="1600" dirty="0">
                <a:latin typeface="Arial" panose="020B0604020202020204" pitchFamily="34" charset="0"/>
              </a:rPr>
              <a:t>     Trabalho de Conclusão de Curso da Universidade Federal de Santa Catarina no Curso de Sistemas de Informação propõe uma extensão ao processo de ETL tradicional, integrando as duas visões em um modelo genérico para apoiar a tomada de decisão, Posteriormente, a ferramenta foi utilizada sobre dados reais para suportar o processo de ETL, produzindo como resultado um DW.</a:t>
            </a:r>
          </a:p>
          <a:p>
            <a:pPr algn="l"/>
            <a:r>
              <a:rPr lang="pt-BR" sz="1600" dirty="0">
                <a:latin typeface="Arial" panose="020B0604020202020204" pitchFamily="34" charset="0"/>
              </a:rPr>
              <a:t>	</a:t>
            </a:r>
          </a:p>
        </p:txBody>
      </p:sp>
    </p:spTree>
    <p:extLst>
      <p:ext uri="{BB962C8B-B14F-4D97-AF65-F5344CB8AC3E}">
        <p14:creationId xmlns:p14="http://schemas.microsoft.com/office/powerpoint/2010/main" val="10120417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2"/>
          <p:cNvSpPr/>
          <p:nvPr/>
        </p:nvSpPr>
        <p:spPr>
          <a:xfrm rot="10800000" flipH="1">
            <a:off x="2587450" y="3909100"/>
            <a:ext cx="3969000" cy="536400"/>
          </a:xfrm>
          <a:prstGeom prst="round1Rect">
            <a:avLst>
              <a:gd name="adj" fmla="val 50000"/>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1F27DD"/>
              </a:solidFill>
              <a:latin typeface="Calibri"/>
              <a:ea typeface="Calibri"/>
              <a:cs typeface="Calibri"/>
              <a:sym typeface="Calibri"/>
            </a:endParaRPr>
          </a:p>
        </p:txBody>
      </p:sp>
      <p:sp>
        <p:nvSpPr>
          <p:cNvPr id="180" name="Google Shape;180;p32"/>
          <p:cNvSpPr txBox="1">
            <a:spLocks noGrp="1"/>
          </p:cNvSpPr>
          <p:nvPr>
            <p:ph type="title"/>
          </p:nvPr>
        </p:nvSpPr>
        <p:spPr>
          <a:xfrm>
            <a:off x="2135600" y="2148725"/>
            <a:ext cx="4872900" cy="8426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Metodologia</a:t>
            </a:r>
            <a:endParaRPr dirty="0"/>
          </a:p>
        </p:txBody>
      </p:sp>
      <p:sp>
        <p:nvSpPr>
          <p:cNvPr id="181" name="Google Shape;181;p32"/>
          <p:cNvSpPr txBox="1">
            <a:spLocks noGrp="1"/>
          </p:cNvSpPr>
          <p:nvPr>
            <p:ph type="subTitle" idx="1"/>
          </p:nvPr>
        </p:nvSpPr>
        <p:spPr>
          <a:xfrm>
            <a:off x="1905775" y="4023700"/>
            <a:ext cx="5332500" cy="3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400"/>
              <a:buFont typeface="Arial"/>
              <a:buNone/>
            </a:pPr>
            <a:r>
              <a:rPr lang="en" sz="1300" dirty="0"/>
              <a:t>A metologia usada para desenvolvimento do projeto</a:t>
            </a:r>
            <a:endParaRPr sz="1300" dirty="0"/>
          </a:p>
        </p:txBody>
      </p:sp>
      <p:sp>
        <p:nvSpPr>
          <p:cNvPr id="182" name="Google Shape;182;p32"/>
          <p:cNvSpPr/>
          <p:nvPr/>
        </p:nvSpPr>
        <p:spPr>
          <a:xfrm>
            <a:off x="3896080" y="984828"/>
            <a:ext cx="1370401" cy="759679"/>
          </a:xfrm>
          <a:prstGeom prst="rect">
            <a:avLst/>
          </a:prstGeom>
        </p:spPr>
        <p:txBody>
          <a:bodyPr>
            <a:prstTxWarp prst="textPlain">
              <a:avLst/>
            </a:prstTxWarp>
          </a:bodyPr>
          <a:lstStyle/>
          <a:p>
            <a:pPr lvl="0" algn="ctr"/>
            <a:r>
              <a:rPr b="0" i="0" dirty="0">
                <a:ln w="19050" cap="flat" cmpd="sng">
                  <a:solidFill>
                    <a:srgbClr val="FFFFFF"/>
                  </a:solidFill>
                  <a:prstDash val="solid"/>
                  <a:round/>
                  <a:headEnd type="none" w="sm" len="sm"/>
                  <a:tailEnd type="none" w="sm" len="sm"/>
                </a:ln>
                <a:noFill/>
                <a:latin typeface="Raleway;900"/>
              </a:rPr>
              <a:t>0</a:t>
            </a:r>
            <a:r>
              <a:rPr lang="pt-BR" dirty="0">
                <a:ln w="19050" cap="flat" cmpd="sng">
                  <a:solidFill>
                    <a:srgbClr val="FFFFFF"/>
                  </a:solidFill>
                  <a:prstDash val="solid"/>
                  <a:round/>
                  <a:headEnd type="none" w="sm" len="sm"/>
                  <a:tailEnd type="none" w="sm" len="sm"/>
                </a:ln>
                <a:noFill/>
                <a:latin typeface="Raleway;900"/>
              </a:rPr>
              <a:t>4</a:t>
            </a:r>
            <a:endParaRPr b="0" i="0" dirty="0">
              <a:ln w="19050" cap="flat" cmpd="sng">
                <a:solidFill>
                  <a:srgbClr val="FFFFFF"/>
                </a:solidFill>
                <a:prstDash val="solid"/>
                <a:round/>
                <a:headEnd type="none" w="sm" len="sm"/>
                <a:tailEnd type="none" w="sm" len="sm"/>
              </a:ln>
              <a:noFill/>
              <a:latin typeface="Raleway;900"/>
            </a:endParaRPr>
          </a:p>
        </p:txBody>
      </p:sp>
      <p:sp>
        <p:nvSpPr>
          <p:cNvPr id="183" name="Google Shape;183;p32">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184" name="Google Shape;184;p32">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pic>
        <p:nvPicPr>
          <p:cNvPr id="185" name="Google Shape;185;p32"/>
          <p:cNvPicPr preferRelativeResize="0"/>
          <p:nvPr/>
        </p:nvPicPr>
        <p:blipFill>
          <a:blip r:embed="rId4">
            <a:alphaModFix/>
          </a:blip>
          <a:stretch>
            <a:fillRect/>
          </a:stretch>
        </p:blipFill>
        <p:spPr>
          <a:xfrm>
            <a:off x="-938875" y="-709980"/>
            <a:ext cx="3783551" cy="3783551"/>
          </a:xfrm>
          <a:prstGeom prst="rect">
            <a:avLst/>
          </a:prstGeom>
          <a:noFill/>
          <a:ln>
            <a:noFill/>
          </a:ln>
        </p:spPr>
      </p:pic>
      <p:pic>
        <p:nvPicPr>
          <p:cNvPr id="186" name="Google Shape;186;p32"/>
          <p:cNvPicPr preferRelativeResize="0"/>
          <p:nvPr/>
        </p:nvPicPr>
        <p:blipFill>
          <a:blip r:embed="rId5">
            <a:alphaModFix/>
          </a:blip>
          <a:stretch>
            <a:fillRect/>
          </a:stretch>
        </p:blipFill>
        <p:spPr>
          <a:xfrm>
            <a:off x="6970422" y="548525"/>
            <a:ext cx="1504206" cy="1501800"/>
          </a:xfrm>
          <a:prstGeom prst="rect">
            <a:avLst/>
          </a:prstGeom>
          <a:noFill/>
          <a:ln>
            <a:noFill/>
          </a:ln>
        </p:spPr>
      </p:pic>
    </p:spTree>
    <p:extLst>
      <p:ext uri="{BB962C8B-B14F-4D97-AF65-F5344CB8AC3E}">
        <p14:creationId xmlns:p14="http://schemas.microsoft.com/office/powerpoint/2010/main" val="1811083972"/>
      </p:ext>
    </p:extLst>
  </p:cSld>
  <p:clrMapOvr>
    <a:masterClrMapping/>
  </p:clrMapOvr>
  <p:transition spd="slow">
    <p:push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5"/>
          <p:cNvPicPr preferRelativeResize="0"/>
          <p:nvPr/>
        </p:nvPicPr>
        <p:blipFill rotWithShape="1">
          <a:blip r:embed="rId3">
            <a:extLst>
              <a:ext uri="{837473B0-CC2E-450A-ABE3-18F120FF3D39}">
                <a1611:picAttrSrcUrl xmlns:a1611="http://schemas.microsoft.com/office/drawing/2016/11/main" r:id="rId4"/>
              </a:ext>
            </a:extLst>
          </a:blip>
          <a:srcRect l="-1012" t="-6831" r="-4594" b="-1"/>
          <a:stretch/>
        </p:blipFill>
        <p:spPr>
          <a:xfrm>
            <a:off x="5172511" y="286884"/>
            <a:ext cx="4105121" cy="4489453"/>
          </a:xfrm>
          <a:prstGeom prst="round1Rect">
            <a:avLst>
              <a:gd name="adj" fmla="val 50000"/>
            </a:avLst>
          </a:prstGeom>
          <a:noFill/>
          <a:ln>
            <a:noFill/>
          </a:ln>
        </p:spPr>
      </p:pic>
      <p:sp>
        <p:nvSpPr>
          <p:cNvPr id="252" name="Google Shape;252;p35"/>
          <p:cNvSpPr/>
          <p:nvPr/>
        </p:nvSpPr>
        <p:spPr>
          <a:xfrm rot="10800000" flipH="1">
            <a:off x="644283" y="1273127"/>
            <a:ext cx="4335578" cy="3583376"/>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4" name="Google Shape;254;p35">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5" name="Google Shape;255;p35"/>
          <p:cNvSpPr txBox="1">
            <a:spLocks noGrp="1"/>
          </p:cNvSpPr>
          <p:nvPr>
            <p:ph type="title"/>
          </p:nvPr>
        </p:nvSpPr>
        <p:spPr>
          <a:xfrm>
            <a:off x="2011386" y="228526"/>
            <a:ext cx="2968473" cy="122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ASPIRAL + AGIL</a:t>
            </a:r>
            <a:endParaRPr dirty="0"/>
          </a:p>
        </p:txBody>
      </p:sp>
      <p:sp>
        <p:nvSpPr>
          <p:cNvPr id="256" name="Google Shape;256;p35"/>
          <p:cNvSpPr txBox="1">
            <a:spLocks noGrp="1"/>
          </p:cNvSpPr>
          <p:nvPr>
            <p:ph type="subTitle" idx="1"/>
          </p:nvPr>
        </p:nvSpPr>
        <p:spPr>
          <a:xfrm>
            <a:off x="874739" y="1252025"/>
            <a:ext cx="4105121" cy="3604477"/>
          </a:xfrm>
          <a:prstGeom prst="rect">
            <a:avLst/>
          </a:prstGeom>
        </p:spPr>
        <p:txBody>
          <a:bodyPr spcFirstLastPara="1" wrap="square" lIns="91425" tIns="91425" rIns="91425" bIns="91425" anchor="t" anchorCtr="0">
            <a:noAutofit/>
          </a:bodyPr>
          <a:lstStyle/>
          <a:p>
            <a:pPr marL="0" indent="0" algn="l"/>
            <a:r>
              <a:rPr lang="pt-BR" sz="1700" dirty="0">
                <a:solidFill>
                  <a:schemeClr val="tx2">
                    <a:lumMod val="75000"/>
                  </a:schemeClr>
                </a:solidFill>
                <a:latin typeface="Arial" panose="020B0604020202020204" pitchFamily="34" charset="0"/>
              </a:rPr>
              <a:t>A metodologia ASPIRAL (Adaptive Spiral for Information Systems Development) é uma abordagem iterativa e incremental para o desenvolvimento de sistemas de informação.</a:t>
            </a:r>
          </a:p>
          <a:p>
            <a:pPr marL="0" indent="0" algn="l"/>
            <a:br>
              <a:rPr lang="pt-BR" sz="1700" dirty="0">
                <a:solidFill>
                  <a:schemeClr val="tx2">
                    <a:lumMod val="75000"/>
                  </a:schemeClr>
                </a:solidFill>
                <a:latin typeface="Arial" panose="020B0604020202020204" pitchFamily="34" charset="0"/>
              </a:rPr>
            </a:br>
            <a:r>
              <a:rPr lang="pt-BR" sz="1700" dirty="0">
                <a:solidFill>
                  <a:schemeClr val="tx2">
                    <a:lumMod val="75000"/>
                  </a:schemeClr>
                </a:solidFill>
                <a:latin typeface="Arial" panose="020B0604020202020204" pitchFamily="34" charset="0"/>
              </a:rPr>
              <a:t>Essa metodologia foi proposta por Conradi e Westfechtel (1998) como uma alternativa à</a:t>
            </a:r>
            <a:br>
              <a:rPr lang="pt-BR" sz="1700" dirty="0">
                <a:solidFill>
                  <a:schemeClr val="tx2">
                    <a:lumMod val="75000"/>
                  </a:schemeClr>
                </a:solidFill>
                <a:latin typeface="Arial" panose="020B0604020202020204" pitchFamily="34" charset="0"/>
              </a:rPr>
            </a:br>
            <a:r>
              <a:rPr lang="pt-BR" sz="1700" dirty="0">
                <a:solidFill>
                  <a:schemeClr val="tx2">
                    <a:lumMod val="75000"/>
                  </a:schemeClr>
                </a:solidFill>
                <a:latin typeface="Arial" panose="020B0604020202020204" pitchFamily="34" charset="0"/>
              </a:rPr>
              <a:t>abordagem em cascata, que é caracterizada por uma sequência linear de fases de desenvolvimento.</a:t>
            </a:r>
          </a:p>
        </p:txBody>
      </p:sp>
      <p:pic>
        <p:nvPicPr>
          <p:cNvPr id="258" name="Google Shape;258;p35"/>
          <p:cNvPicPr preferRelativeResize="0"/>
          <p:nvPr/>
        </p:nvPicPr>
        <p:blipFill>
          <a:blip r:embed="rId5">
            <a:alphaModFix/>
          </a:blip>
          <a:stretch>
            <a:fillRect/>
          </a:stretch>
        </p:blipFill>
        <p:spPr>
          <a:xfrm>
            <a:off x="228492" y="11514"/>
            <a:ext cx="831642" cy="831112"/>
          </a:xfrm>
          <a:prstGeom prst="rect">
            <a:avLst/>
          </a:prstGeom>
          <a:noFill/>
          <a:ln>
            <a:noFill/>
          </a:ln>
        </p:spPr>
      </p:pic>
      <p:sp>
        <p:nvSpPr>
          <p:cNvPr id="3" name="TextBox 2">
            <a:extLst>
              <a:ext uri="{FF2B5EF4-FFF2-40B4-BE49-F238E27FC236}">
                <a16:creationId xmlns:a16="http://schemas.microsoft.com/office/drawing/2014/main" id="{F4ED771B-C81C-1639-6C81-8C4A1E3730F4}"/>
              </a:ext>
            </a:extLst>
          </p:cNvPr>
          <p:cNvSpPr txBox="1"/>
          <p:nvPr/>
        </p:nvSpPr>
        <p:spPr>
          <a:xfrm>
            <a:off x="5210317" y="4778899"/>
            <a:ext cx="2968473" cy="369332"/>
          </a:xfrm>
          <a:prstGeom prst="rect">
            <a:avLst/>
          </a:prstGeom>
          <a:noFill/>
        </p:spPr>
        <p:txBody>
          <a:bodyPr wrap="square" rtlCol="0">
            <a:spAutoFit/>
          </a:bodyPr>
          <a:lstStyle/>
          <a:p>
            <a:r>
              <a:rPr lang="pt-BR" sz="900" dirty="0">
                <a:hlinkClick r:id="rId4" tooltip="https://isolution.pro/es/t/sdlc/sdlc-spiral-model/sdlc-modelo-en-espiral"/>
              </a:rPr>
              <a:t>This Photo</a:t>
            </a:r>
            <a:r>
              <a:rPr lang="pt-BR" sz="900" dirty="0"/>
              <a:t> by Unknown Author is licensed under </a:t>
            </a:r>
            <a:r>
              <a:rPr lang="pt-BR" sz="900" dirty="0">
                <a:hlinkClick r:id="rId6" tooltip="https://creativecommons.org/licenses/by-sa/3.0/"/>
              </a:rPr>
              <a:t>CC BY-SA</a:t>
            </a:r>
            <a:endParaRPr lang="pt-BR" sz="900" dirty="0"/>
          </a:p>
        </p:txBody>
      </p:sp>
    </p:spTree>
    <p:extLst>
      <p:ext uri="{BB962C8B-B14F-4D97-AF65-F5344CB8AC3E}">
        <p14:creationId xmlns:p14="http://schemas.microsoft.com/office/powerpoint/2010/main" val="359330472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5"/>
          <p:cNvPicPr preferRelativeResize="0"/>
          <p:nvPr/>
        </p:nvPicPr>
        <p:blipFill rotWithShape="1">
          <a:blip r:embed="rId3">
            <a:extLst>
              <a:ext uri="{837473B0-CC2E-450A-ABE3-18F120FF3D39}">
                <a1611:picAttrSrcUrl xmlns:a1611="http://schemas.microsoft.com/office/drawing/2016/11/main" r:id="rId4"/>
              </a:ext>
            </a:extLst>
          </a:blip>
          <a:srcRect l="55767" t="-3222" r="-3312" b="1438"/>
          <a:stretch/>
        </p:blipFill>
        <p:spPr>
          <a:xfrm>
            <a:off x="5970352" y="716280"/>
            <a:ext cx="3173648" cy="4140222"/>
          </a:xfrm>
          <a:prstGeom prst="round1Rect">
            <a:avLst>
              <a:gd name="adj" fmla="val 50000"/>
            </a:avLst>
          </a:prstGeom>
          <a:noFill/>
          <a:ln>
            <a:noFill/>
          </a:ln>
        </p:spPr>
      </p:pic>
      <p:sp>
        <p:nvSpPr>
          <p:cNvPr id="252" name="Google Shape;252;p35"/>
          <p:cNvSpPr/>
          <p:nvPr/>
        </p:nvSpPr>
        <p:spPr>
          <a:xfrm rot="10800000" flipH="1">
            <a:off x="1406283" y="1273127"/>
            <a:ext cx="4335578" cy="3583376"/>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3" name="Google Shape;253;p35">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4" name="Google Shape;254;p35">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5" name="Google Shape;255;p35"/>
          <p:cNvSpPr txBox="1">
            <a:spLocks noGrp="1"/>
          </p:cNvSpPr>
          <p:nvPr>
            <p:ph type="title"/>
          </p:nvPr>
        </p:nvSpPr>
        <p:spPr>
          <a:xfrm>
            <a:off x="2773386" y="228526"/>
            <a:ext cx="2968473" cy="122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ASPIRAL + AGIL</a:t>
            </a:r>
            <a:endParaRPr dirty="0"/>
          </a:p>
        </p:txBody>
      </p:sp>
      <p:sp>
        <p:nvSpPr>
          <p:cNvPr id="256" name="Google Shape;256;p35"/>
          <p:cNvSpPr txBox="1">
            <a:spLocks noGrp="1"/>
          </p:cNvSpPr>
          <p:nvPr>
            <p:ph type="subTitle" idx="1"/>
          </p:nvPr>
        </p:nvSpPr>
        <p:spPr>
          <a:xfrm>
            <a:off x="1636739" y="1252025"/>
            <a:ext cx="4105121" cy="3604477"/>
          </a:xfrm>
          <a:prstGeom prst="rect">
            <a:avLst/>
          </a:prstGeom>
        </p:spPr>
        <p:txBody>
          <a:bodyPr spcFirstLastPara="1" wrap="square" lIns="91425" tIns="91425" rIns="91425" bIns="91425" anchor="t" anchorCtr="0">
            <a:noAutofit/>
          </a:bodyPr>
          <a:lstStyle/>
          <a:p>
            <a:pPr marL="0" indent="0" algn="l"/>
            <a:r>
              <a:rPr lang="pt-BR" sz="1700" dirty="0">
                <a:solidFill>
                  <a:schemeClr val="tx2">
                    <a:lumMod val="75000"/>
                  </a:schemeClr>
                </a:solidFill>
                <a:latin typeface="Arial" panose="020B0604020202020204" pitchFamily="34" charset="0"/>
              </a:rPr>
              <a:t>Portanto, a abordagem ASPIRAL é uma metodologia iterativa e incremental para</a:t>
            </a:r>
            <a:br>
              <a:rPr lang="pt-BR" sz="1700" dirty="0">
                <a:solidFill>
                  <a:schemeClr val="tx2">
                    <a:lumMod val="75000"/>
                  </a:schemeClr>
                </a:solidFill>
                <a:latin typeface="Arial" panose="020B0604020202020204" pitchFamily="34" charset="0"/>
              </a:rPr>
            </a:br>
            <a:r>
              <a:rPr lang="pt-BR" sz="1700" dirty="0">
                <a:solidFill>
                  <a:schemeClr val="tx2">
                    <a:lumMod val="75000"/>
                  </a:schemeClr>
                </a:solidFill>
                <a:latin typeface="Arial" panose="020B0604020202020204" pitchFamily="34" charset="0"/>
              </a:rPr>
              <a:t>o desenvolvimento de sistemas de informação que permite a adaptação do processo de desenvolvimento às mudanças nas necessidades dos usuários e nos requisitos do sistema.</a:t>
            </a:r>
            <a:br>
              <a:rPr lang="pt-BR" sz="1700" dirty="0">
                <a:solidFill>
                  <a:schemeClr val="tx2">
                    <a:lumMod val="75000"/>
                  </a:schemeClr>
                </a:solidFill>
                <a:latin typeface="Arial" panose="020B0604020202020204" pitchFamily="34" charset="0"/>
              </a:rPr>
            </a:br>
            <a:r>
              <a:rPr lang="pt-BR" sz="1700" dirty="0">
                <a:solidFill>
                  <a:schemeClr val="tx2">
                    <a:lumMod val="75000"/>
                  </a:schemeClr>
                </a:solidFill>
                <a:latin typeface="Arial" panose="020B0604020202020204" pitchFamily="34" charset="0"/>
              </a:rPr>
              <a:t>A combinação da abordagem ASPIRAL com a metodologia Agile, por meio da utilização de sprints, pode ser benéfica para projetos de desenvolvimento de sistemas que buscam</a:t>
            </a:r>
            <a:br>
              <a:rPr lang="pt-BR" sz="1700" dirty="0">
                <a:solidFill>
                  <a:schemeClr val="tx2">
                    <a:lumMod val="75000"/>
                  </a:schemeClr>
                </a:solidFill>
                <a:latin typeface="Arial" panose="020B0604020202020204" pitchFamily="34" charset="0"/>
              </a:rPr>
            </a:br>
            <a:r>
              <a:rPr lang="pt-BR" sz="1700" dirty="0">
                <a:solidFill>
                  <a:schemeClr val="tx2">
                    <a:lumMod val="75000"/>
                  </a:schemeClr>
                </a:solidFill>
                <a:latin typeface="Arial" panose="020B0604020202020204" pitchFamily="34" charset="0"/>
              </a:rPr>
              <a:t>entregar valor de forma rápida e eficiente.</a:t>
            </a:r>
          </a:p>
        </p:txBody>
      </p:sp>
      <p:pic>
        <p:nvPicPr>
          <p:cNvPr id="257" name="Google Shape;257;p35"/>
          <p:cNvPicPr preferRelativeResize="0"/>
          <p:nvPr/>
        </p:nvPicPr>
        <p:blipFill>
          <a:blip r:embed="rId5">
            <a:alphaModFix/>
          </a:blip>
          <a:stretch>
            <a:fillRect/>
          </a:stretch>
        </p:blipFill>
        <p:spPr>
          <a:xfrm>
            <a:off x="-17744" y="367049"/>
            <a:ext cx="1771074" cy="1769951"/>
          </a:xfrm>
          <a:prstGeom prst="rect">
            <a:avLst/>
          </a:prstGeom>
          <a:noFill/>
          <a:ln>
            <a:noFill/>
          </a:ln>
        </p:spPr>
      </p:pic>
      <p:pic>
        <p:nvPicPr>
          <p:cNvPr id="258" name="Google Shape;258;p35"/>
          <p:cNvPicPr preferRelativeResize="0"/>
          <p:nvPr/>
        </p:nvPicPr>
        <p:blipFill>
          <a:blip r:embed="rId6">
            <a:alphaModFix/>
          </a:blip>
          <a:stretch>
            <a:fillRect/>
          </a:stretch>
        </p:blipFill>
        <p:spPr>
          <a:xfrm>
            <a:off x="1989316" y="228526"/>
            <a:ext cx="831642" cy="831112"/>
          </a:xfrm>
          <a:prstGeom prst="rect">
            <a:avLst/>
          </a:prstGeom>
          <a:noFill/>
          <a:ln>
            <a:noFill/>
          </a:ln>
        </p:spPr>
      </p:pic>
    </p:spTree>
    <p:extLst>
      <p:ext uri="{BB962C8B-B14F-4D97-AF65-F5344CB8AC3E}">
        <p14:creationId xmlns:p14="http://schemas.microsoft.com/office/powerpoint/2010/main" val="131763807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85" name="Google Shape;185;p32"/>
          <p:cNvPicPr preferRelativeResize="0"/>
          <p:nvPr/>
        </p:nvPicPr>
        <p:blipFill>
          <a:blip r:embed="rId3">
            <a:alphaModFix/>
          </a:blip>
          <a:stretch>
            <a:fillRect/>
          </a:stretch>
        </p:blipFill>
        <p:spPr>
          <a:xfrm>
            <a:off x="-938875" y="-527100"/>
            <a:ext cx="3783551" cy="3783551"/>
          </a:xfrm>
          <a:prstGeom prst="rect">
            <a:avLst/>
          </a:prstGeom>
          <a:noFill/>
          <a:ln>
            <a:noFill/>
          </a:ln>
        </p:spPr>
      </p:pic>
      <p:sp>
        <p:nvSpPr>
          <p:cNvPr id="179" name="Google Shape;179;p32"/>
          <p:cNvSpPr/>
          <p:nvPr/>
        </p:nvSpPr>
        <p:spPr>
          <a:xfrm rot="10800000" flipH="1">
            <a:off x="2587450" y="3909100"/>
            <a:ext cx="3969000" cy="536400"/>
          </a:xfrm>
          <a:prstGeom prst="round1Rect">
            <a:avLst>
              <a:gd name="adj" fmla="val 50000"/>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1F27DD"/>
              </a:solidFill>
              <a:latin typeface="Calibri"/>
              <a:ea typeface="Calibri"/>
              <a:cs typeface="Calibri"/>
              <a:sym typeface="Calibri"/>
            </a:endParaRPr>
          </a:p>
        </p:txBody>
      </p:sp>
      <p:sp>
        <p:nvSpPr>
          <p:cNvPr id="180" name="Google Shape;180;p32"/>
          <p:cNvSpPr txBox="1">
            <a:spLocks noGrp="1"/>
          </p:cNvSpPr>
          <p:nvPr>
            <p:ph type="title"/>
          </p:nvPr>
        </p:nvSpPr>
        <p:spPr>
          <a:xfrm>
            <a:off x="1664406" y="2150406"/>
            <a:ext cx="5833748" cy="8426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Desenvolvimento</a:t>
            </a:r>
            <a:endParaRPr dirty="0"/>
          </a:p>
        </p:txBody>
      </p:sp>
      <p:sp>
        <p:nvSpPr>
          <p:cNvPr id="181" name="Google Shape;181;p32"/>
          <p:cNvSpPr txBox="1">
            <a:spLocks noGrp="1"/>
          </p:cNvSpPr>
          <p:nvPr>
            <p:ph type="subTitle" idx="1"/>
          </p:nvPr>
        </p:nvSpPr>
        <p:spPr>
          <a:xfrm>
            <a:off x="1905775" y="4023700"/>
            <a:ext cx="5332500" cy="3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400"/>
              <a:buFont typeface="Arial"/>
              <a:buNone/>
            </a:pPr>
            <a:r>
              <a:rPr lang="en" sz="1300" dirty="0"/>
              <a:t>A metologia usada para desenvolvimento do projeto</a:t>
            </a:r>
            <a:endParaRPr sz="1300" dirty="0"/>
          </a:p>
        </p:txBody>
      </p:sp>
      <p:sp>
        <p:nvSpPr>
          <p:cNvPr id="182" name="Google Shape;182;p32"/>
          <p:cNvSpPr/>
          <p:nvPr/>
        </p:nvSpPr>
        <p:spPr>
          <a:xfrm>
            <a:off x="3896080" y="984828"/>
            <a:ext cx="1370401" cy="759679"/>
          </a:xfrm>
          <a:prstGeom prst="rect">
            <a:avLst/>
          </a:prstGeom>
        </p:spPr>
        <p:txBody>
          <a:bodyPr>
            <a:prstTxWarp prst="textPlain">
              <a:avLst/>
            </a:prstTxWarp>
          </a:bodyPr>
          <a:lstStyle/>
          <a:p>
            <a:pPr lvl="0" algn="ctr"/>
            <a:r>
              <a:rPr b="0" i="0" dirty="0">
                <a:ln w="19050" cap="flat" cmpd="sng">
                  <a:solidFill>
                    <a:srgbClr val="FFFFFF"/>
                  </a:solidFill>
                  <a:prstDash val="solid"/>
                  <a:round/>
                  <a:headEnd type="none" w="sm" len="sm"/>
                  <a:tailEnd type="none" w="sm" len="sm"/>
                </a:ln>
                <a:noFill/>
                <a:latin typeface="Raleway;900"/>
              </a:rPr>
              <a:t>0</a:t>
            </a:r>
            <a:r>
              <a:rPr lang="pt-BR" b="0" i="0" dirty="0">
                <a:ln w="19050" cap="flat" cmpd="sng">
                  <a:solidFill>
                    <a:srgbClr val="FFFFFF"/>
                  </a:solidFill>
                  <a:prstDash val="solid"/>
                  <a:round/>
                  <a:headEnd type="none" w="sm" len="sm"/>
                  <a:tailEnd type="none" w="sm" len="sm"/>
                </a:ln>
                <a:noFill/>
                <a:latin typeface="Raleway;900"/>
              </a:rPr>
              <a:t>5</a:t>
            </a:r>
            <a:endParaRPr b="0" i="0" dirty="0">
              <a:ln w="19050" cap="flat" cmpd="sng">
                <a:solidFill>
                  <a:srgbClr val="FFFFFF"/>
                </a:solidFill>
                <a:prstDash val="solid"/>
                <a:round/>
                <a:headEnd type="none" w="sm" len="sm"/>
                <a:tailEnd type="none" w="sm" len="sm"/>
              </a:ln>
              <a:noFill/>
              <a:latin typeface="Raleway;900"/>
            </a:endParaRPr>
          </a:p>
        </p:txBody>
      </p:sp>
      <p:sp>
        <p:nvSpPr>
          <p:cNvPr id="183" name="Google Shape;183;p32">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184" name="Google Shape;184;p32">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pic>
        <p:nvPicPr>
          <p:cNvPr id="186" name="Google Shape;186;p32"/>
          <p:cNvPicPr preferRelativeResize="0"/>
          <p:nvPr/>
        </p:nvPicPr>
        <p:blipFill>
          <a:blip r:embed="rId4">
            <a:alphaModFix/>
          </a:blip>
          <a:stretch>
            <a:fillRect/>
          </a:stretch>
        </p:blipFill>
        <p:spPr>
          <a:xfrm>
            <a:off x="6970422" y="548525"/>
            <a:ext cx="1504206" cy="1501800"/>
          </a:xfrm>
          <a:prstGeom prst="rect">
            <a:avLst/>
          </a:prstGeom>
          <a:noFill/>
          <a:ln>
            <a:noFill/>
          </a:ln>
        </p:spPr>
      </p:pic>
    </p:spTree>
    <p:extLst>
      <p:ext uri="{BB962C8B-B14F-4D97-AF65-F5344CB8AC3E}">
        <p14:creationId xmlns:p14="http://schemas.microsoft.com/office/powerpoint/2010/main" val="3343877614"/>
      </p:ext>
    </p:extLst>
  </p:cSld>
  <p:clrMapOvr>
    <a:masterClrMapping/>
  </p:clrMapOvr>
  <p:transition spd="slow">
    <p:push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9"/>
          <p:cNvPicPr preferRelativeResize="0"/>
          <p:nvPr/>
        </p:nvPicPr>
        <p:blipFill>
          <a:blip r:embed="rId3">
            <a:alphaModFix/>
          </a:blip>
          <a:stretch>
            <a:fillRect/>
          </a:stretch>
        </p:blipFill>
        <p:spPr>
          <a:xfrm>
            <a:off x="645300" y="695323"/>
            <a:ext cx="1242550" cy="1242550"/>
          </a:xfrm>
          <a:prstGeom prst="rect">
            <a:avLst/>
          </a:prstGeom>
          <a:noFill/>
          <a:ln>
            <a:noFill/>
          </a:ln>
        </p:spPr>
      </p:pic>
      <p:sp>
        <p:nvSpPr>
          <p:cNvPr id="114" name="Google Shape;114;p29"/>
          <p:cNvSpPr txBox="1">
            <a:spLocks noGrp="1"/>
          </p:cNvSpPr>
          <p:nvPr>
            <p:ph type="ctrTitle"/>
          </p:nvPr>
        </p:nvSpPr>
        <p:spPr>
          <a:xfrm>
            <a:off x="1937200" y="1481550"/>
            <a:ext cx="5269800" cy="218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Conclusão</a:t>
            </a:r>
            <a:endParaRPr dirty="0"/>
          </a:p>
        </p:txBody>
      </p:sp>
      <p:sp>
        <p:nvSpPr>
          <p:cNvPr id="115" name="Google Shape;115;p29">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pic>
        <p:nvPicPr>
          <p:cNvPr id="118" name="Google Shape;118;p29"/>
          <p:cNvPicPr preferRelativeResize="0"/>
          <p:nvPr/>
        </p:nvPicPr>
        <p:blipFill>
          <a:blip r:embed="rId4">
            <a:alphaModFix/>
          </a:blip>
          <a:stretch>
            <a:fillRect/>
          </a:stretch>
        </p:blipFill>
        <p:spPr>
          <a:xfrm>
            <a:off x="7207000" y="-139899"/>
            <a:ext cx="2088150" cy="2088150"/>
          </a:xfrm>
          <a:prstGeom prst="rect">
            <a:avLst/>
          </a:prstGeom>
          <a:noFill/>
          <a:ln>
            <a:noFill/>
          </a:ln>
        </p:spPr>
      </p:pic>
    </p:spTree>
    <p:extLst>
      <p:ext uri="{BB962C8B-B14F-4D97-AF65-F5344CB8AC3E}">
        <p14:creationId xmlns:p14="http://schemas.microsoft.com/office/powerpoint/2010/main" val="19402644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anim calcmode="lin" valueType="num">
                                      <p:cBhvr>
                                        <p:cTn id="8" dur="1000" fill="hold"/>
                                        <p:tgtEl>
                                          <p:spTgt spid="118"/>
                                        </p:tgtEl>
                                        <p:attrNameLst>
                                          <p:attrName>ppt_x</p:attrName>
                                        </p:attrNameLst>
                                      </p:cBhvr>
                                      <p:tavLst>
                                        <p:tav tm="0">
                                          <p:val>
                                            <p:strVal val="#ppt_x"/>
                                          </p:val>
                                        </p:tav>
                                        <p:tav tm="100000">
                                          <p:val>
                                            <p:strVal val="#ppt_x"/>
                                          </p:val>
                                        </p:tav>
                                      </p:tavLst>
                                    </p:anim>
                                    <p:anim calcmode="lin" valueType="num">
                                      <p:cBhvr>
                                        <p:cTn id="9"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3"/>
                                        </p:tgtEl>
                                        <p:attrNameLst>
                                          <p:attrName>style.visibility</p:attrName>
                                        </p:attrNameLst>
                                      </p:cBhvr>
                                      <p:to>
                                        <p:strVal val="visible"/>
                                      </p:to>
                                    </p:set>
                                    <p:animEffect transition="in" filter="fade">
                                      <p:cBhvr>
                                        <p:cTn id="14" dur="1000"/>
                                        <p:tgtEl>
                                          <p:spTgt spid="113"/>
                                        </p:tgtEl>
                                      </p:cBhvr>
                                    </p:animEffect>
                                    <p:anim calcmode="lin" valueType="num">
                                      <p:cBhvr>
                                        <p:cTn id="15" dur="1000" fill="hold"/>
                                        <p:tgtEl>
                                          <p:spTgt spid="113"/>
                                        </p:tgtEl>
                                        <p:attrNameLst>
                                          <p:attrName>ppt_x</p:attrName>
                                        </p:attrNameLst>
                                      </p:cBhvr>
                                      <p:tavLst>
                                        <p:tav tm="0">
                                          <p:val>
                                            <p:strVal val="#ppt_x"/>
                                          </p:val>
                                        </p:tav>
                                        <p:tav tm="100000">
                                          <p:val>
                                            <p:strVal val="#ppt_x"/>
                                          </p:val>
                                        </p:tav>
                                      </p:tavLst>
                                    </p:anim>
                                    <p:anim calcmode="lin" valueType="num">
                                      <p:cBhvr>
                                        <p:cTn id="16" dur="1000" fill="hold"/>
                                        <p:tgtEl>
                                          <p:spTgt spid="1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graphicFrame>
        <p:nvGraphicFramePr>
          <p:cNvPr id="264" name="Google Shape;264;p36"/>
          <p:cNvGraphicFramePr/>
          <p:nvPr>
            <p:extLst>
              <p:ext uri="{D42A27DB-BD31-4B8C-83A1-F6EECF244321}">
                <p14:modId xmlns:p14="http://schemas.microsoft.com/office/powerpoint/2010/main" val="2193183368"/>
              </p:ext>
            </p:extLst>
          </p:nvPr>
        </p:nvGraphicFramePr>
        <p:xfrm>
          <a:off x="710800" y="1278375"/>
          <a:ext cx="7538850" cy="3269175"/>
        </p:xfrm>
        <a:graphic>
          <a:graphicData uri="http://schemas.openxmlformats.org/drawingml/2006/table">
            <a:tbl>
              <a:tblPr>
                <a:noFill/>
                <a:tableStyleId>{D2E28950-4A29-4153-926D-54BBC7CDF782}</a:tableStyleId>
              </a:tblPr>
              <a:tblGrid>
                <a:gridCol w="1699600">
                  <a:extLst>
                    <a:ext uri="{9D8B030D-6E8A-4147-A177-3AD203B41FA5}">
                      <a16:colId xmlns:a16="http://schemas.microsoft.com/office/drawing/2014/main" val="20000"/>
                    </a:ext>
                  </a:extLst>
                </a:gridCol>
                <a:gridCol w="1167850">
                  <a:extLst>
                    <a:ext uri="{9D8B030D-6E8A-4147-A177-3AD203B41FA5}">
                      <a16:colId xmlns:a16="http://schemas.microsoft.com/office/drawing/2014/main" val="20001"/>
                    </a:ext>
                  </a:extLst>
                </a:gridCol>
                <a:gridCol w="1167850">
                  <a:extLst>
                    <a:ext uri="{9D8B030D-6E8A-4147-A177-3AD203B41FA5}">
                      <a16:colId xmlns:a16="http://schemas.microsoft.com/office/drawing/2014/main" val="20002"/>
                    </a:ext>
                  </a:extLst>
                </a:gridCol>
                <a:gridCol w="1167850">
                  <a:extLst>
                    <a:ext uri="{9D8B030D-6E8A-4147-A177-3AD203B41FA5}">
                      <a16:colId xmlns:a16="http://schemas.microsoft.com/office/drawing/2014/main" val="20003"/>
                    </a:ext>
                  </a:extLst>
                </a:gridCol>
                <a:gridCol w="1167850">
                  <a:extLst>
                    <a:ext uri="{9D8B030D-6E8A-4147-A177-3AD203B41FA5}">
                      <a16:colId xmlns:a16="http://schemas.microsoft.com/office/drawing/2014/main" val="20004"/>
                    </a:ext>
                  </a:extLst>
                </a:gridCol>
                <a:gridCol w="1167850">
                  <a:extLst>
                    <a:ext uri="{9D8B030D-6E8A-4147-A177-3AD203B41FA5}">
                      <a16:colId xmlns:a16="http://schemas.microsoft.com/office/drawing/2014/main" val="20005"/>
                    </a:ext>
                  </a:extLst>
                </a:gridCol>
              </a:tblGrid>
              <a:tr h="4670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rgbClr val="000000"/>
                        </a:buClr>
                        <a:buFont typeface="Arial"/>
                        <a:buNone/>
                      </a:pPr>
                      <a:r>
                        <a:rPr lang="en" sz="1800" b="1" dirty="0">
                          <a:solidFill>
                            <a:schemeClr val="lt2"/>
                          </a:solidFill>
                          <a:latin typeface="Gilda Display"/>
                          <a:ea typeface="Gilda Display"/>
                          <a:cs typeface="Gilda Display"/>
                          <a:sym typeface="Gilda Display"/>
                        </a:rPr>
                        <a:t>JAN/FEV</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Font typeface="Arial"/>
                        <a:buNone/>
                      </a:pPr>
                      <a:r>
                        <a:rPr lang="en" sz="1800" b="1" dirty="0">
                          <a:solidFill>
                            <a:schemeClr val="lt2"/>
                          </a:solidFill>
                          <a:latin typeface="Gilda Display"/>
                          <a:sym typeface="Gilda Display"/>
                        </a:rPr>
                        <a:t>MAR/ABR</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Font typeface="Arial"/>
                        <a:buNone/>
                      </a:pPr>
                      <a:r>
                        <a:rPr lang="en" sz="1800" b="1" dirty="0">
                          <a:solidFill>
                            <a:schemeClr val="lt2"/>
                          </a:solidFill>
                          <a:latin typeface="Gilda Display"/>
                          <a:ea typeface="Gilda Display"/>
                          <a:cs typeface="Gilda Display"/>
                          <a:sym typeface="Gilda Display"/>
                        </a:rPr>
                        <a:t>MAI/JUN</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Font typeface="Arial"/>
                        <a:buNone/>
                      </a:pPr>
                      <a:r>
                        <a:rPr lang="en" sz="1800" b="1" dirty="0">
                          <a:solidFill>
                            <a:schemeClr val="lt2"/>
                          </a:solidFill>
                          <a:latin typeface="Gilda Display"/>
                          <a:ea typeface="Gilda Display"/>
                          <a:cs typeface="Gilda Display"/>
                          <a:sym typeface="Gilda Display"/>
                        </a:rPr>
                        <a:t>JUL/AGO</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Font typeface="Arial"/>
                        <a:buNone/>
                      </a:pPr>
                      <a:r>
                        <a:rPr lang="en" sz="1800" b="1" dirty="0">
                          <a:solidFill>
                            <a:schemeClr val="lt2"/>
                          </a:solidFill>
                          <a:latin typeface="Gilda Display"/>
                          <a:ea typeface="Gilda Display"/>
                          <a:cs typeface="Gilda Display"/>
                          <a:sym typeface="Gilda Display"/>
                        </a:rPr>
                        <a:t>SET/OUT</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67025">
                <a:tc>
                  <a:txBody>
                    <a:bodyPr/>
                    <a:lstStyle/>
                    <a:p>
                      <a:pPr marL="0" lvl="0" indent="0" algn="ctr" rtl="0">
                        <a:spcBef>
                          <a:spcPts val="0"/>
                        </a:spcBef>
                        <a:spcAft>
                          <a:spcPts val="0"/>
                        </a:spcAft>
                        <a:buClr>
                          <a:srgbClr val="000000"/>
                        </a:buClr>
                        <a:buFont typeface="Arial"/>
                        <a:buNone/>
                      </a:pPr>
                      <a:r>
                        <a:rPr lang="en" sz="1800" b="1" dirty="0">
                          <a:solidFill>
                            <a:schemeClr val="lt1"/>
                          </a:solidFill>
                          <a:latin typeface="Gilda Display"/>
                          <a:sym typeface="Gilda Display"/>
                        </a:rPr>
                        <a:t>Teoria</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extLst>
                  <a:ext uri="{0D108BD9-81ED-4DB2-BD59-A6C34878D82A}">
                    <a16:rowId xmlns:a16="http://schemas.microsoft.com/office/drawing/2014/main" val="10001"/>
                  </a:ext>
                </a:extLst>
              </a:tr>
              <a:tr h="467025">
                <a:tc>
                  <a:txBody>
                    <a:bodyPr/>
                    <a:lstStyle/>
                    <a:p>
                      <a:pPr marL="0" lvl="0" indent="0" algn="ctr" rtl="0">
                        <a:spcBef>
                          <a:spcPts val="0"/>
                        </a:spcBef>
                        <a:spcAft>
                          <a:spcPts val="0"/>
                        </a:spcAft>
                        <a:buClr>
                          <a:schemeClr val="lt1"/>
                        </a:buClr>
                        <a:buSzPts val="1400"/>
                        <a:buFont typeface="Lato"/>
                        <a:buNone/>
                      </a:pPr>
                      <a:r>
                        <a:rPr lang="en">
                          <a:solidFill>
                            <a:schemeClr val="lt1"/>
                          </a:solidFill>
                          <a:latin typeface="Lato"/>
                          <a:ea typeface="Lato"/>
                          <a:cs typeface="Lato"/>
                          <a:sym typeface="Lato"/>
                        </a:rPr>
                        <a:t>Task 1</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extLst>
                  <a:ext uri="{0D108BD9-81ED-4DB2-BD59-A6C34878D82A}">
                    <a16:rowId xmlns:a16="http://schemas.microsoft.com/office/drawing/2014/main" val="10002"/>
                  </a:ext>
                </a:extLst>
              </a:tr>
              <a:tr h="467025">
                <a:tc>
                  <a:txBody>
                    <a:bodyPr/>
                    <a:lstStyle/>
                    <a:p>
                      <a:pPr marL="0" lvl="0" indent="0" algn="ctr" rtl="0">
                        <a:spcBef>
                          <a:spcPts val="0"/>
                        </a:spcBef>
                        <a:spcAft>
                          <a:spcPts val="0"/>
                        </a:spcAft>
                        <a:buClr>
                          <a:schemeClr val="lt1"/>
                        </a:buClr>
                        <a:buSzPts val="1400"/>
                        <a:buFont typeface="Lato"/>
                        <a:buNone/>
                      </a:pPr>
                      <a:r>
                        <a:rPr lang="en">
                          <a:solidFill>
                            <a:schemeClr val="lt1"/>
                          </a:solidFill>
                          <a:latin typeface="Lato"/>
                          <a:ea typeface="Lato"/>
                          <a:cs typeface="Lato"/>
                          <a:sym typeface="Lato"/>
                        </a:rPr>
                        <a:t>Task 2</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extLst>
                  <a:ext uri="{0D108BD9-81ED-4DB2-BD59-A6C34878D82A}">
                    <a16:rowId xmlns:a16="http://schemas.microsoft.com/office/drawing/2014/main" val="10003"/>
                  </a:ext>
                </a:extLst>
              </a:tr>
              <a:tr h="467025">
                <a:tc>
                  <a:txBody>
                    <a:bodyPr/>
                    <a:lstStyle/>
                    <a:p>
                      <a:pPr marL="0" lvl="0" indent="0" algn="ctr" rtl="0">
                        <a:spcBef>
                          <a:spcPts val="0"/>
                        </a:spcBef>
                        <a:spcAft>
                          <a:spcPts val="0"/>
                        </a:spcAft>
                        <a:buClr>
                          <a:schemeClr val="lt1"/>
                        </a:buClr>
                        <a:buSzPts val="1800"/>
                        <a:buFont typeface="Gilda Display"/>
                        <a:buNone/>
                      </a:pPr>
                      <a:r>
                        <a:rPr lang="en" sz="1800" b="1" dirty="0">
                          <a:solidFill>
                            <a:schemeClr val="lt1"/>
                          </a:solidFill>
                          <a:latin typeface="Gilda Display"/>
                          <a:ea typeface="Gilda Display"/>
                          <a:cs typeface="Gilda Display"/>
                          <a:sym typeface="Gilda Display"/>
                        </a:rPr>
                        <a:t>Prática</a:t>
                      </a: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extLst>
                  <a:ext uri="{0D108BD9-81ED-4DB2-BD59-A6C34878D82A}">
                    <a16:rowId xmlns:a16="http://schemas.microsoft.com/office/drawing/2014/main" val="10004"/>
                  </a:ext>
                </a:extLst>
              </a:tr>
              <a:tr h="467025">
                <a:tc>
                  <a:txBody>
                    <a:bodyPr/>
                    <a:lstStyle/>
                    <a:p>
                      <a:pPr marL="0" lvl="0" indent="0" algn="ctr" rtl="0">
                        <a:spcBef>
                          <a:spcPts val="0"/>
                        </a:spcBef>
                        <a:spcAft>
                          <a:spcPts val="0"/>
                        </a:spcAft>
                        <a:buClr>
                          <a:schemeClr val="lt1"/>
                        </a:buClr>
                        <a:buSzPts val="1400"/>
                        <a:buFont typeface="Lato"/>
                        <a:buNone/>
                      </a:pPr>
                      <a:r>
                        <a:rPr lang="en">
                          <a:solidFill>
                            <a:schemeClr val="lt1"/>
                          </a:solidFill>
                          <a:latin typeface="Lato"/>
                          <a:ea typeface="Lato"/>
                          <a:cs typeface="Lato"/>
                          <a:sym typeface="Lato"/>
                        </a:rPr>
                        <a:t>Task 1</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extLst>
                  <a:ext uri="{0D108BD9-81ED-4DB2-BD59-A6C34878D82A}">
                    <a16:rowId xmlns:a16="http://schemas.microsoft.com/office/drawing/2014/main" val="10005"/>
                  </a:ext>
                </a:extLst>
              </a:tr>
              <a:tr h="467025">
                <a:tc>
                  <a:txBody>
                    <a:bodyPr/>
                    <a:lstStyle/>
                    <a:p>
                      <a:pPr marL="0" lvl="0" indent="0" algn="ctr" rtl="0">
                        <a:spcBef>
                          <a:spcPts val="0"/>
                        </a:spcBef>
                        <a:spcAft>
                          <a:spcPts val="0"/>
                        </a:spcAft>
                        <a:buNone/>
                      </a:pPr>
                      <a:r>
                        <a:rPr lang="en">
                          <a:solidFill>
                            <a:schemeClr val="lt1"/>
                          </a:solidFill>
                          <a:latin typeface="Lato"/>
                          <a:ea typeface="Lato"/>
                          <a:cs typeface="Lato"/>
                          <a:sym typeface="Lato"/>
                        </a:rPr>
                        <a:t>Task 2</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tc>
                  <a:txBody>
                    <a:bodyPr/>
                    <a:lstStyle/>
                    <a:p>
                      <a:pPr marL="0" lvl="0" indent="0" algn="l" rtl="0">
                        <a:spcBef>
                          <a:spcPts val="0"/>
                        </a:spcBef>
                        <a:spcAft>
                          <a:spcPts val="0"/>
                        </a:spcAft>
                        <a:buNone/>
                      </a:pPr>
                      <a:endParaRPr dirty="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FFFFFF">
                        <a:alpha val="39110"/>
                      </a:srgbClr>
                    </a:solidFill>
                  </a:tcPr>
                </a:tc>
                <a:extLst>
                  <a:ext uri="{0D108BD9-81ED-4DB2-BD59-A6C34878D82A}">
                    <a16:rowId xmlns:a16="http://schemas.microsoft.com/office/drawing/2014/main" val="10006"/>
                  </a:ext>
                </a:extLst>
              </a:tr>
            </a:tbl>
          </a:graphicData>
        </a:graphic>
      </p:graphicFrame>
      <p:pic>
        <p:nvPicPr>
          <p:cNvPr id="265" name="Google Shape;265;p36"/>
          <p:cNvPicPr preferRelativeResize="0"/>
          <p:nvPr/>
        </p:nvPicPr>
        <p:blipFill>
          <a:blip r:embed="rId3">
            <a:alphaModFix/>
          </a:blip>
          <a:stretch>
            <a:fillRect/>
          </a:stretch>
        </p:blipFill>
        <p:spPr>
          <a:xfrm>
            <a:off x="-312150" y="492650"/>
            <a:ext cx="1142301" cy="1142301"/>
          </a:xfrm>
          <a:prstGeom prst="rect">
            <a:avLst/>
          </a:prstGeom>
          <a:noFill/>
          <a:ln>
            <a:noFill/>
          </a:ln>
        </p:spPr>
      </p:pic>
      <p:sp>
        <p:nvSpPr>
          <p:cNvPr id="266" name="Google Shape;266;p36"/>
          <p:cNvSpPr/>
          <p:nvPr/>
        </p:nvSpPr>
        <p:spPr>
          <a:xfrm>
            <a:off x="2543452" y="1864312"/>
            <a:ext cx="2883000" cy="227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67" name="Google Shape;267;p36"/>
          <p:cNvSpPr/>
          <p:nvPr/>
        </p:nvSpPr>
        <p:spPr>
          <a:xfrm>
            <a:off x="2543452" y="2344602"/>
            <a:ext cx="1631400" cy="2271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68" name="Google Shape;268;p36"/>
          <p:cNvSpPr/>
          <p:nvPr/>
        </p:nvSpPr>
        <p:spPr>
          <a:xfrm>
            <a:off x="4174724" y="2799411"/>
            <a:ext cx="1251900" cy="2271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69" name="Google Shape;269;p36"/>
          <p:cNvSpPr/>
          <p:nvPr/>
        </p:nvSpPr>
        <p:spPr>
          <a:xfrm>
            <a:off x="5426476" y="3254220"/>
            <a:ext cx="2689800" cy="2271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70" name="Google Shape;270;p36"/>
          <p:cNvSpPr/>
          <p:nvPr/>
        </p:nvSpPr>
        <p:spPr>
          <a:xfrm>
            <a:off x="5426476" y="3734510"/>
            <a:ext cx="1251900" cy="2271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71" name="Google Shape;271;p36"/>
          <p:cNvSpPr/>
          <p:nvPr/>
        </p:nvSpPr>
        <p:spPr>
          <a:xfrm>
            <a:off x="6678227" y="4214800"/>
            <a:ext cx="1438200" cy="2271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72" name="Google Shape;272;p36"/>
          <p:cNvSpPr txBox="1">
            <a:spLocks noGrp="1"/>
          </p:cNvSpPr>
          <p:nvPr>
            <p:ph type="title"/>
          </p:nvPr>
        </p:nvSpPr>
        <p:spPr>
          <a:xfrm>
            <a:off x="720000" y="519100"/>
            <a:ext cx="7704000" cy="6519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0" dirty="0"/>
              <a:t>CRONOGRAMA</a:t>
            </a:r>
            <a:endParaRPr dirty="0"/>
          </a:p>
        </p:txBody>
      </p:sp>
      <p:pic>
        <p:nvPicPr>
          <p:cNvPr id="273" name="Google Shape;273;p36"/>
          <p:cNvPicPr preferRelativeResize="0"/>
          <p:nvPr/>
        </p:nvPicPr>
        <p:blipFill>
          <a:blip r:embed="rId3">
            <a:alphaModFix/>
          </a:blip>
          <a:stretch>
            <a:fillRect/>
          </a:stretch>
        </p:blipFill>
        <p:spPr>
          <a:xfrm>
            <a:off x="8500675" y="3961600"/>
            <a:ext cx="1142301" cy="1142301"/>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par>
                                <p:cTn id="8" presetID="10" presetClass="entr" presetSubtype="0" fill="hold" nodeType="withEffect">
                                  <p:stCondLst>
                                    <p:cond delay="0"/>
                                  </p:stCondLst>
                                  <p:childTnLst>
                                    <p:set>
                                      <p:cBhvr>
                                        <p:cTn id="9" dur="1" fill="hold">
                                          <p:stCondLst>
                                            <p:cond delay="0"/>
                                          </p:stCondLst>
                                        </p:cTn>
                                        <p:tgtEl>
                                          <p:spTgt spid="273"/>
                                        </p:tgtEl>
                                        <p:attrNameLst>
                                          <p:attrName>style.visibility</p:attrName>
                                        </p:attrNameLst>
                                      </p:cBhvr>
                                      <p:to>
                                        <p:strVal val="visible"/>
                                      </p:to>
                                    </p:set>
                                    <p:animEffect transition="in" filter="fade">
                                      <p:cBhvr>
                                        <p:cTn id="10" dur="18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5"/>
          <p:cNvPicPr preferRelativeResize="0"/>
          <p:nvPr/>
        </p:nvPicPr>
        <p:blipFill>
          <a:blip r:embed="rId3"/>
          <a:srcRect l="11372" r="11372"/>
          <a:stretch/>
        </p:blipFill>
        <p:spPr>
          <a:xfrm>
            <a:off x="5187274" y="701841"/>
            <a:ext cx="2763300" cy="3835200"/>
          </a:xfrm>
          <a:prstGeom prst="round1Rect">
            <a:avLst>
              <a:gd name="adj" fmla="val 50000"/>
            </a:avLst>
          </a:prstGeom>
          <a:noFill/>
          <a:ln>
            <a:noFill/>
          </a:ln>
        </p:spPr>
      </p:pic>
      <p:sp>
        <p:nvSpPr>
          <p:cNvPr id="252" name="Google Shape;252;p35"/>
          <p:cNvSpPr/>
          <p:nvPr/>
        </p:nvSpPr>
        <p:spPr>
          <a:xfrm rot="10800000" flipH="1">
            <a:off x="1406284" y="2877307"/>
            <a:ext cx="3455400" cy="1659600"/>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3" name="Google Shape;253;p35">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4" name="Google Shape;254;p35">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5" name="Google Shape;255;p35"/>
          <p:cNvSpPr txBox="1">
            <a:spLocks noGrp="1"/>
          </p:cNvSpPr>
          <p:nvPr>
            <p:ph type="title"/>
          </p:nvPr>
        </p:nvSpPr>
        <p:spPr>
          <a:xfrm>
            <a:off x="1960675" y="1593725"/>
            <a:ext cx="2725500" cy="122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ABOUT THE PROJECT</a:t>
            </a:r>
            <a:endParaRPr/>
          </a:p>
        </p:txBody>
      </p:sp>
      <p:sp>
        <p:nvSpPr>
          <p:cNvPr id="256" name="Google Shape;256;p35"/>
          <p:cNvSpPr txBox="1">
            <a:spLocks noGrp="1"/>
          </p:cNvSpPr>
          <p:nvPr>
            <p:ph type="subTitle" idx="1"/>
          </p:nvPr>
        </p:nvSpPr>
        <p:spPr>
          <a:xfrm>
            <a:off x="1708850" y="2981250"/>
            <a:ext cx="3037500" cy="145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Mercury is the closest planet to the Sun and the smallest one in the Solar System—it’s only a bit larger than the Moon. The planet’s name has nothing to do with the liquid metal, since it was named after the Roman messenger god, Mercury</a:t>
            </a:r>
            <a:endParaRPr dirty="0"/>
          </a:p>
        </p:txBody>
      </p:sp>
      <p:pic>
        <p:nvPicPr>
          <p:cNvPr id="257" name="Google Shape;257;p35"/>
          <p:cNvPicPr preferRelativeResize="0"/>
          <p:nvPr/>
        </p:nvPicPr>
        <p:blipFill>
          <a:blip r:embed="rId4">
            <a:alphaModFix/>
          </a:blip>
          <a:stretch>
            <a:fillRect/>
          </a:stretch>
        </p:blipFill>
        <p:spPr>
          <a:xfrm>
            <a:off x="202225" y="441877"/>
            <a:ext cx="1771074" cy="1769951"/>
          </a:xfrm>
          <a:prstGeom prst="rect">
            <a:avLst/>
          </a:prstGeom>
          <a:noFill/>
          <a:ln>
            <a:noFill/>
          </a:ln>
        </p:spPr>
      </p:pic>
      <p:pic>
        <p:nvPicPr>
          <p:cNvPr id="258" name="Google Shape;258;p35"/>
          <p:cNvPicPr preferRelativeResize="0"/>
          <p:nvPr/>
        </p:nvPicPr>
        <p:blipFill>
          <a:blip r:embed="rId5">
            <a:alphaModFix/>
          </a:blip>
          <a:stretch>
            <a:fillRect/>
          </a:stretch>
        </p:blipFill>
        <p:spPr>
          <a:xfrm>
            <a:off x="1989316" y="228526"/>
            <a:ext cx="831642" cy="831112"/>
          </a:xfrm>
          <a:prstGeom prst="rect">
            <a:avLst/>
          </a:prstGeom>
          <a:noFill/>
          <a:ln>
            <a:noFill/>
          </a:ln>
        </p:spPr>
      </p:pic>
      <p:pic>
        <p:nvPicPr>
          <p:cNvPr id="259" name="Google Shape;259;p35"/>
          <p:cNvPicPr preferRelativeResize="0"/>
          <p:nvPr/>
        </p:nvPicPr>
        <p:blipFill>
          <a:blip r:embed="rId6">
            <a:alphaModFix/>
          </a:blip>
          <a:stretch>
            <a:fillRect/>
          </a:stretch>
        </p:blipFill>
        <p:spPr>
          <a:xfrm>
            <a:off x="7328684" y="70425"/>
            <a:ext cx="1309927" cy="1309093"/>
          </a:xfrm>
          <a:prstGeom prst="rect">
            <a:avLst/>
          </a:prstGeom>
          <a:noFill/>
          <a:ln>
            <a:noFill/>
          </a:ln>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39"/>
          <p:cNvSpPr txBox="1"/>
          <p:nvPr/>
        </p:nvSpPr>
        <p:spPr>
          <a:xfrm>
            <a:off x="1980388" y="1243892"/>
            <a:ext cx="1590300" cy="2841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1F27DD"/>
              </a:buClr>
              <a:buSzPts val="1800"/>
              <a:buFont typeface="Arial"/>
              <a:buNone/>
            </a:pPr>
            <a:r>
              <a:rPr lang="en" sz="1800" b="1">
                <a:solidFill>
                  <a:srgbClr val="1F27DD"/>
                </a:solidFill>
                <a:latin typeface="Gilda Display"/>
                <a:ea typeface="Gilda Display"/>
                <a:cs typeface="Gilda Display"/>
                <a:sym typeface="Gilda Display"/>
              </a:rPr>
              <a:t>BUDGET</a:t>
            </a:r>
            <a:endParaRPr sz="1800" b="1">
              <a:solidFill>
                <a:srgbClr val="1F27DD"/>
              </a:solidFill>
              <a:latin typeface="Gilda Display"/>
              <a:ea typeface="Gilda Display"/>
              <a:cs typeface="Gilda Display"/>
              <a:sym typeface="Gilda Display"/>
            </a:endParaRPr>
          </a:p>
        </p:txBody>
      </p:sp>
      <p:sp>
        <p:nvSpPr>
          <p:cNvPr id="324" name="Google Shape;324;p39"/>
          <p:cNvSpPr/>
          <p:nvPr/>
        </p:nvSpPr>
        <p:spPr>
          <a:xfrm rot="10800000">
            <a:off x="5020881" y="1473693"/>
            <a:ext cx="971700" cy="971700"/>
          </a:xfrm>
          <a:prstGeom prst="donut">
            <a:avLst>
              <a:gd name="adj" fmla="val 18590"/>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325" name="Google Shape;325;p39"/>
          <p:cNvSpPr/>
          <p:nvPr/>
        </p:nvSpPr>
        <p:spPr>
          <a:xfrm rot="10800000">
            <a:off x="5020881" y="1473693"/>
            <a:ext cx="971700" cy="971700"/>
          </a:xfrm>
          <a:prstGeom prst="blockArc">
            <a:avLst>
              <a:gd name="adj1" fmla="val 4459372"/>
              <a:gd name="adj2" fmla="val 534030"/>
              <a:gd name="adj3" fmla="val 18697"/>
            </a:avLst>
          </a:prstGeom>
          <a:solidFill>
            <a:srgbClr val="F35FE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326" name="Google Shape;326;p39"/>
          <p:cNvSpPr txBox="1"/>
          <p:nvPr/>
        </p:nvSpPr>
        <p:spPr>
          <a:xfrm>
            <a:off x="5234221" y="1817533"/>
            <a:ext cx="545100" cy="2841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1F27DD"/>
              </a:buClr>
              <a:buSzPts val="1400"/>
              <a:buFont typeface="Arial"/>
              <a:buNone/>
            </a:pPr>
            <a:r>
              <a:rPr lang="en" sz="1400" b="1">
                <a:solidFill>
                  <a:srgbClr val="1F27DD"/>
                </a:solidFill>
                <a:latin typeface="Lato"/>
                <a:ea typeface="Lato"/>
                <a:cs typeface="Lato"/>
                <a:sym typeface="Lato"/>
              </a:rPr>
              <a:t>75%</a:t>
            </a:r>
            <a:endParaRPr sz="1400" b="1">
              <a:solidFill>
                <a:srgbClr val="1F27DD"/>
              </a:solidFill>
              <a:latin typeface="Lato"/>
              <a:ea typeface="Lato"/>
              <a:cs typeface="Lato"/>
              <a:sym typeface="Lato"/>
            </a:endParaRPr>
          </a:p>
        </p:txBody>
      </p:sp>
      <p:sp>
        <p:nvSpPr>
          <p:cNvPr id="327" name="Google Shape;327;p39"/>
          <p:cNvSpPr/>
          <p:nvPr/>
        </p:nvSpPr>
        <p:spPr>
          <a:xfrm>
            <a:off x="5021031" y="2602555"/>
            <a:ext cx="971700" cy="971700"/>
          </a:xfrm>
          <a:prstGeom prst="donut">
            <a:avLst>
              <a:gd name="adj" fmla="val 18590"/>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328" name="Google Shape;328;p39"/>
          <p:cNvSpPr/>
          <p:nvPr/>
        </p:nvSpPr>
        <p:spPr>
          <a:xfrm>
            <a:off x="5021031" y="2602555"/>
            <a:ext cx="971700" cy="971700"/>
          </a:xfrm>
          <a:prstGeom prst="blockArc">
            <a:avLst>
              <a:gd name="adj1" fmla="val 10712507"/>
              <a:gd name="adj2" fmla="val 0"/>
              <a:gd name="adj3" fmla="val 18382"/>
            </a:avLst>
          </a:prstGeom>
          <a:solidFill>
            <a:srgbClr val="1F27D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329" name="Google Shape;329;p39"/>
          <p:cNvSpPr txBox="1"/>
          <p:nvPr/>
        </p:nvSpPr>
        <p:spPr>
          <a:xfrm>
            <a:off x="5234221" y="2946246"/>
            <a:ext cx="545100" cy="2841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1F27DD"/>
              </a:buClr>
              <a:buSzPts val="1400"/>
              <a:buFont typeface="Arial"/>
              <a:buNone/>
            </a:pPr>
            <a:r>
              <a:rPr lang="en" sz="1400" b="1">
                <a:solidFill>
                  <a:srgbClr val="1F27DD"/>
                </a:solidFill>
                <a:latin typeface="Lato"/>
                <a:ea typeface="Lato"/>
                <a:cs typeface="Lato"/>
                <a:sym typeface="Lato"/>
              </a:rPr>
              <a:t>25%</a:t>
            </a:r>
            <a:endParaRPr sz="1400" b="1">
              <a:solidFill>
                <a:srgbClr val="1F27DD"/>
              </a:solidFill>
              <a:latin typeface="Lato"/>
              <a:ea typeface="Lato"/>
              <a:cs typeface="Lato"/>
              <a:sym typeface="Lato"/>
            </a:endParaRPr>
          </a:p>
        </p:txBody>
      </p:sp>
      <p:sp>
        <p:nvSpPr>
          <p:cNvPr id="330" name="Google Shape;330;p39"/>
          <p:cNvSpPr txBox="1"/>
          <p:nvPr/>
        </p:nvSpPr>
        <p:spPr>
          <a:xfrm>
            <a:off x="6210001" y="3021926"/>
            <a:ext cx="2322600" cy="624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800"/>
              </a:spcBef>
              <a:spcAft>
                <a:spcPts val="0"/>
              </a:spcAft>
              <a:buClr>
                <a:srgbClr val="1F27DD"/>
              </a:buClr>
              <a:buSzPts val="1200"/>
              <a:buFont typeface="Arial"/>
              <a:buNone/>
            </a:pPr>
            <a:r>
              <a:rPr lang="en">
                <a:solidFill>
                  <a:srgbClr val="1F27DD"/>
                </a:solidFill>
                <a:latin typeface="Lato"/>
                <a:ea typeface="Lato"/>
                <a:cs typeface="Lato"/>
                <a:sym typeface="Lato"/>
              </a:rPr>
              <a:t>Venus is the second planet from the Sun</a:t>
            </a:r>
            <a:endParaRPr/>
          </a:p>
        </p:txBody>
      </p:sp>
      <p:sp>
        <p:nvSpPr>
          <p:cNvPr id="331" name="Google Shape;331;p39"/>
          <p:cNvSpPr txBox="1"/>
          <p:nvPr/>
        </p:nvSpPr>
        <p:spPr>
          <a:xfrm>
            <a:off x="6205771" y="2737820"/>
            <a:ext cx="2124000" cy="284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1F27DD"/>
              </a:buClr>
              <a:buSzPts val="1800"/>
              <a:buFont typeface="Arial"/>
              <a:buNone/>
            </a:pPr>
            <a:r>
              <a:rPr lang="en" sz="1800" b="1" dirty="0">
                <a:solidFill>
                  <a:srgbClr val="1F27DD"/>
                </a:solidFill>
                <a:latin typeface="Gilda Display"/>
                <a:ea typeface="Gilda Display"/>
                <a:cs typeface="Gilda Display"/>
                <a:sym typeface="Gilda Display"/>
              </a:rPr>
              <a:t>SALES</a:t>
            </a:r>
            <a:endParaRPr sz="1800" b="1" dirty="0">
              <a:solidFill>
                <a:srgbClr val="1F27DD"/>
              </a:solidFill>
              <a:latin typeface="Gilda Display"/>
              <a:ea typeface="Gilda Display"/>
              <a:cs typeface="Gilda Display"/>
              <a:sym typeface="Gilda Display"/>
            </a:endParaRPr>
          </a:p>
        </p:txBody>
      </p:sp>
      <p:sp>
        <p:nvSpPr>
          <p:cNvPr id="332" name="Google Shape;332;p39"/>
          <p:cNvSpPr txBox="1"/>
          <p:nvPr/>
        </p:nvSpPr>
        <p:spPr>
          <a:xfrm>
            <a:off x="6210000" y="1885025"/>
            <a:ext cx="2322600" cy="624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800"/>
              </a:spcBef>
              <a:spcAft>
                <a:spcPts val="0"/>
              </a:spcAft>
              <a:buClr>
                <a:srgbClr val="1F27DD"/>
              </a:buClr>
              <a:buSzPts val="1200"/>
              <a:buFont typeface="Arial"/>
              <a:buNone/>
            </a:pPr>
            <a:r>
              <a:rPr lang="en">
                <a:solidFill>
                  <a:srgbClr val="1F27DD"/>
                </a:solidFill>
                <a:latin typeface="Lato"/>
                <a:ea typeface="Lato"/>
                <a:cs typeface="Lato"/>
                <a:sym typeface="Lato"/>
              </a:rPr>
              <a:t>Mercury is the smallest planet of them all</a:t>
            </a:r>
            <a:endParaRPr/>
          </a:p>
        </p:txBody>
      </p:sp>
      <p:sp>
        <p:nvSpPr>
          <p:cNvPr id="333" name="Google Shape;333;p39"/>
          <p:cNvSpPr txBox="1"/>
          <p:nvPr/>
        </p:nvSpPr>
        <p:spPr>
          <a:xfrm>
            <a:off x="6205770" y="1600917"/>
            <a:ext cx="2124000" cy="2841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1F27DD"/>
              </a:buClr>
              <a:buSzPts val="1800"/>
              <a:buFont typeface="Arial"/>
              <a:buNone/>
            </a:pPr>
            <a:r>
              <a:rPr lang="en" sz="1800" b="1">
                <a:solidFill>
                  <a:srgbClr val="1F27DD"/>
                </a:solidFill>
                <a:latin typeface="Gilda Display"/>
                <a:ea typeface="Gilda Display"/>
                <a:cs typeface="Gilda Display"/>
                <a:sym typeface="Gilda Display"/>
              </a:rPr>
              <a:t>PEOPLE</a:t>
            </a:r>
            <a:endParaRPr sz="1800" b="1">
              <a:solidFill>
                <a:srgbClr val="1F27DD"/>
              </a:solidFill>
              <a:latin typeface="Gilda Display"/>
              <a:ea typeface="Gilda Display"/>
              <a:cs typeface="Gilda Display"/>
              <a:sym typeface="Gilda Display"/>
            </a:endParaRPr>
          </a:p>
        </p:txBody>
      </p:sp>
      <p:sp>
        <p:nvSpPr>
          <p:cNvPr id="334" name="Google Shape;334;p39"/>
          <p:cNvSpPr txBox="1"/>
          <p:nvPr/>
        </p:nvSpPr>
        <p:spPr>
          <a:xfrm>
            <a:off x="842199" y="4510875"/>
            <a:ext cx="70110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i="0" strike="noStrike">
                <a:solidFill>
                  <a:srgbClr val="1F27DD"/>
                </a:solidFill>
                <a:latin typeface="Lato"/>
                <a:ea typeface="Lato"/>
                <a:cs typeface="Lato"/>
                <a:sym typeface="Lato"/>
              </a:rPr>
              <a:t>Follow the link in the graph to modify its data and then paste the new one here. </a:t>
            </a:r>
            <a:r>
              <a:rPr lang="en" sz="1100" b="1" i="0" u="sng" strike="noStrike">
                <a:solidFill>
                  <a:srgbClr val="1F27DD"/>
                </a:solidFill>
                <a:latin typeface="Lato"/>
                <a:ea typeface="Lato"/>
                <a:cs typeface="Lato"/>
                <a:sym typeface="Lato"/>
                <a:hlinkClick r:id="rId4">
                  <a:extLst>
                    <a:ext uri="{A12FA001-AC4F-418D-AE19-62706E023703}">
                      <ahyp:hlinkClr xmlns:ahyp="http://schemas.microsoft.com/office/drawing/2018/hyperlinkcolor" val="tx"/>
                    </a:ext>
                  </a:extLst>
                </a:hlinkClick>
              </a:rPr>
              <a:t>For more info, click here</a:t>
            </a:r>
            <a:br>
              <a:rPr lang="en" sz="1100">
                <a:solidFill>
                  <a:srgbClr val="1F27DD"/>
                </a:solidFill>
                <a:latin typeface="Lato"/>
                <a:ea typeface="Lato"/>
                <a:cs typeface="Lato"/>
                <a:sym typeface="Lato"/>
              </a:rPr>
            </a:br>
            <a:endParaRPr sz="1100">
              <a:solidFill>
                <a:srgbClr val="1F27DD"/>
              </a:solidFill>
              <a:latin typeface="Lato"/>
              <a:ea typeface="Lato"/>
              <a:cs typeface="Lato"/>
              <a:sym typeface="Lato"/>
            </a:endParaRPr>
          </a:p>
        </p:txBody>
      </p:sp>
      <p:sp>
        <p:nvSpPr>
          <p:cNvPr id="335" name="Google Shape;335;p39"/>
          <p:cNvSpPr/>
          <p:nvPr/>
        </p:nvSpPr>
        <p:spPr>
          <a:xfrm>
            <a:off x="4933336" y="3802572"/>
            <a:ext cx="1124700" cy="480000"/>
          </a:xfrm>
          <a:prstGeom prst="round1Rect">
            <a:avLst>
              <a:gd name="adj" fmla="val 50000"/>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1F27DD"/>
              </a:buClr>
              <a:buSzPts val="2400"/>
              <a:buFont typeface="Arial"/>
              <a:buNone/>
            </a:pPr>
            <a:r>
              <a:rPr lang="en" sz="2400" b="1">
                <a:solidFill>
                  <a:srgbClr val="1F27DD"/>
                </a:solidFill>
                <a:latin typeface="Lato"/>
                <a:ea typeface="Lato"/>
                <a:cs typeface="Lato"/>
                <a:sym typeface="Lato"/>
              </a:rPr>
              <a:t>$45M</a:t>
            </a:r>
            <a:endParaRPr sz="2400" b="1">
              <a:solidFill>
                <a:srgbClr val="1F27DD"/>
              </a:solidFill>
              <a:latin typeface="Lato"/>
              <a:ea typeface="Lato"/>
              <a:cs typeface="Lato"/>
              <a:sym typeface="Lato"/>
            </a:endParaRPr>
          </a:p>
        </p:txBody>
      </p:sp>
      <p:sp>
        <p:nvSpPr>
          <p:cNvPr id="336" name="Google Shape;336;p39"/>
          <p:cNvSpPr txBox="1"/>
          <p:nvPr/>
        </p:nvSpPr>
        <p:spPr>
          <a:xfrm>
            <a:off x="6205775" y="3714975"/>
            <a:ext cx="2322600" cy="6552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800"/>
              </a:spcBef>
              <a:spcAft>
                <a:spcPts val="0"/>
              </a:spcAft>
              <a:buClr>
                <a:srgbClr val="1F27DD"/>
              </a:buClr>
              <a:buSzPts val="1200"/>
              <a:buFont typeface="Arial"/>
              <a:buNone/>
            </a:pPr>
            <a:r>
              <a:rPr lang="en">
                <a:solidFill>
                  <a:srgbClr val="1F27DD"/>
                </a:solidFill>
                <a:latin typeface="Lato"/>
                <a:ea typeface="Lato"/>
                <a:cs typeface="Lato"/>
                <a:sym typeface="Lato"/>
              </a:rPr>
              <a:t>Jupiter is the biggest planet in the Solar System</a:t>
            </a:r>
            <a:endParaRPr/>
          </a:p>
        </p:txBody>
      </p:sp>
      <p:pic>
        <p:nvPicPr>
          <p:cNvPr id="337" name="Google Shape;337;p39" title="Chart">
            <a:hlinkClick r:id="rId5"/>
          </p:cNvPr>
          <p:cNvPicPr preferRelativeResize="0"/>
          <p:nvPr/>
        </p:nvPicPr>
        <p:blipFill rotWithShape="1">
          <a:blip r:embed="rId6">
            <a:alphaModFix/>
          </a:blip>
          <a:srcRect b="8734"/>
          <a:stretch/>
        </p:blipFill>
        <p:spPr>
          <a:xfrm>
            <a:off x="720000" y="1849675"/>
            <a:ext cx="3836724" cy="2165124"/>
          </a:xfrm>
          <a:prstGeom prst="rect">
            <a:avLst/>
          </a:prstGeom>
          <a:noFill/>
          <a:ln>
            <a:noFill/>
          </a:ln>
        </p:spPr>
      </p:pic>
      <p:sp>
        <p:nvSpPr>
          <p:cNvPr id="338" name="Google Shape;338;p39"/>
          <p:cNvSpPr txBox="1"/>
          <p:nvPr/>
        </p:nvSpPr>
        <p:spPr>
          <a:xfrm>
            <a:off x="1306600" y="4014800"/>
            <a:ext cx="673800" cy="2136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800"/>
              </a:spcBef>
              <a:spcAft>
                <a:spcPts val="0"/>
              </a:spcAft>
              <a:buClr>
                <a:srgbClr val="1F27DD"/>
              </a:buClr>
              <a:buSzPts val="1200"/>
              <a:buFont typeface="Arial"/>
              <a:buNone/>
            </a:pPr>
            <a:r>
              <a:rPr lang="en" sz="1100">
                <a:solidFill>
                  <a:srgbClr val="1F27DD"/>
                </a:solidFill>
                <a:latin typeface="Lato"/>
                <a:ea typeface="Lato"/>
                <a:cs typeface="Lato"/>
                <a:sym typeface="Lato"/>
              </a:rPr>
              <a:t>2010</a:t>
            </a:r>
            <a:endParaRPr sz="1100"/>
          </a:p>
        </p:txBody>
      </p:sp>
      <p:sp>
        <p:nvSpPr>
          <p:cNvPr id="339" name="Google Shape;339;p39"/>
          <p:cNvSpPr txBox="1"/>
          <p:nvPr/>
        </p:nvSpPr>
        <p:spPr>
          <a:xfrm>
            <a:off x="2375213" y="4014800"/>
            <a:ext cx="673800" cy="2136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800"/>
              </a:spcBef>
              <a:spcAft>
                <a:spcPts val="0"/>
              </a:spcAft>
              <a:buClr>
                <a:srgbClr val="1F27DD"/>
              </a:buClr>
              <a:buSzPts val="1200"/>
              <a:buFont typeface="Arial"/>
              <a:buNone/>
            </a:pPr>
            <a:r>
              <a:rPr lang="en" sz="1100">
                <a:solidFill>
                  <a:srgbClr val="1F27DD"/>
                </a:solidFill>
                <a:latin typeface="Lato"/>
                <a:ea typeface="Lato"/>
                <a:cs typeface="Lato"/>
                <a:sym typeface="Lato"/>
              </a:rPr>
              <a:t>2015</a:t>
            </a:r>
            <a:endParaRPr sz="1100"/>
          </a:p>
        </p:txBody>
      </p:sp>
      <p:sp>
        <p:nvSpPr>
          <p:cNvPr id="340" name="Google Shape;340;p39"/>
          <p:cNvSpPr txBox="1"/>
          <p:nvPr/>
        </p:nvSpPr>
        <p:spPr>
          <a:xfrm>
            <a:off x="3405213" y="4014800"/>
            <a:ext cx="673800" cy="2136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800"/>
              </a:spcBef>
              <a:spcAft>
                <a:spcPts val="0"/>
              </a:spcAft>
              <a:buClr>
                <a:srgbClr val="1F27DD"/>
              </a:buClr>
              <a:buSzPts val="1200"/>
              <a:buFont typeface="Arial"/>
              <a:buNone/>
            </a:pPr>
            <a:r>
              <a:rPr lang="en" sz="1100">
                <a:solidFill>
                  <a:srgbClr val="1F27DD"/>
                </a:solidFill>
                <a:latin typeface="Lato"/>
                <a:ea typeface="Lato"/>
                <a:cs typeface="Lato"/>
                <a:sym typeface="Lato"/>
              </a:rPr>
              <a:t>2020</a:t>
            </a:r>
            <a:endParaRPr sz="1100"/>
          </a:p>
        </p:txBody>
      </p:sp>
      <p:sp>
        <p:nvSpPr>
          <p:cNvPr id="341" name="Google Shape;341;p39"/>
          <p:cNvSpPr txBox="1">
            <a:spLocks noGrp="1"/>
          </p:cNvSpPr>
          <p:nvPr>
            <p:ph type="title"/>
          </p:nvPr>
        </p:nvSpPr>
        <p:spPr>
          <a:xfrm>
            <a:off x="720000" y="519100"/>
            <a:ext cx="7704000" cy="6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KPI DASHBOARD</a:t>
            </a: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childTnLst>
                                </p:cTn>
                              </p:par>
                              <p:par>
                                <p:cTn id="8" presetID="10" presetClass="entr" presetSubtype="0" fill="hold" nodeType="withEffect">
                                  <p:stCondLst>
                                    <p:cond delay="0"/>
                                  </p:stCondLst>
                                  <p:childTnLst>
                                    <p:set>
                                      <p:cBhvr>
                                        <p:cTn id="9" dur="1" fill="hold">
                                          <p:stCondLst>
                                            <p:cond delay="0"/>
                                          </p:stCondLst>
                                        </p:cTn>
                                        <p:tgtEl>
                                          <p:spTgt spid="328"/>
                                        </p:tgtEl>
                                        <p:attrNameLst>
                                          <p:attrName>style.visibility</p:attrName>
                                        </p:attrNameLst>
                                      </p:cBhvr>
                                      <p:to>
                                        <p:strVal val="visible"/>
                                      </p:to>
                                    </p:set>
                                    <p:animEffect transition="in" filter="fade">
                                      <p:cBhvr>
                                        <p:cTn id="10" dur="17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D428-E697-00F1-2E9B-F9E806B02AA9}"/>
              </a:ext>
            </a:extLst>
          </p:cNvPr>
          <p:cNvSpPr>
            <a:spLocks noGrp="1"/>
          </p:cNvSpPr>
          <p:nvPr>
            <p:ph type="title"/>
          </p:nvPr>
        </p:nvSpPr>
        <p:spPr>
          <a:xfrm>
            <a:off x="720000" y="290500"/>
            <a:ext cx="7704000" cy="651900"/>
          </a:xfrm>
        </p:spPr>
        <p:txBody>
          <a:bodyPr/>
          <a:lstStyle/>
          <a:p>
            <a:r>
              <a:rPr lang="pt-BR" sz="2600" b="0" i="0" dirty="0">
                <a:solidFill>
                  <a:schemeClr val="bg1"/>
                </a:solidFill>
                <a:effectLst/>
                <a:latin typeface="Lato" panose="020F0502020204030203" pitchFamily="34" charset="0"/>
                <a:ea typeface="Lato" panose="020F0502020204030203" pitchFamily="34" charset="0"/>
                <a:cs typeface="Lato" panose="020F0502020204030203" pitchFamily="34" charset="0"/>
              </a:rPr>
              <a:t>O processo de ETL na construção de conhecimento em uma aplicação de uma empresa seguradora:</a:t>
            </a:r>
            <a:endParaRPr lang="pt-BR" sz="2600" dirty="0">
              <a:solidFill>
                <a:schemeClr val="bg1"/>
              </a:solidFill>
            </a:endParaRPr>
          </a:p>
        </p:txBody>
      </p:sp>
      <p:pic>
        <p:nvPicPr>
          <p:cNvPr id="4" name="Picture 3" descr="Text, letter&#10;&#10;Description automatically generated">
            <a:extLst>
              <a:ext uri="{FF2B5EF4-FFF2-40B4-BE49-F238E27FC236}">
                <a16:creationId xmlns:a16="http://schemas.microsoft.com/office/drawing/2014/main" id="{6D37F2BB-2475-A435-B554-3538BA13BDD1}"/>
              </a:ext>
            </a:extLst>
          </p:cNvPr>
          <p:cNvPicPr>
            <a:picLocks noChangeAspect="1"/>
          </p:cNvPicPr>
          <p:nvPr/>
        </p:nvPicPr>
        <p:blipFill>
          <a:blip r:embed="rId2"/>
          <a:stretch>
            <a:fillRect/>
          </a:stretch>
        </p:blipFill>
        <p:spPr>
          <a:xfrm>
            <a:off x="720000" y="1043940"/>
            <a:ext cx="2520932" cy="3548440"/>
          </a:xfrm>
          <a:prstGeom prst="rect">
            <a:avLst/>
          </a:prstGeom>
        </p:spPr>
      </p:pic>
      <p:sp>
        <p:nvSpPr>
          <p:cNvPr id="5" name="Google Shape;281;p37">
            <a:extLst>
              <a:ext uri="{FF2B5EF4-FFF2-40B4-BE49-F238E27FC236}">
                <a16:creationId xmlns:a16="http://schemas.microsoft.com/office/drawing/2014/main" id="{1C6F4F3E-2984-D203-0E15-0600E4052DB7}"/>
              </a:ext>
            </a:extLst>
          </p:cNvPr>
          <p:cNvSpPr/>
          <p:nvPr/>
        </p:nvSpPr>
        <p:spPr>
          <a:xfrm rot="10800000" flipH="1">
            <a:off x="3411947" y="1371293"/>
            <a:ext cx="5244984" cy="2954491"/>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FFFFFF"/>
              </a:solidFill>
              <a:latin typeface="Calibri"/>
              <a:ea typeface="Calibri"/>
              <a:cs typeface="Calibri"/>
              <a:sym typeface="Calibri"/>
            </a:endParaRPr>
          </a:p>
        </p:txBody>
      </p:sp>
      <p:sp>
        <p:nvSpPr>
          <p:cNvPr id="6" name="Google Shape;256;p35">
            <a:extLst>
              <a:ext uri="{FF2B5EF4-FFF2-40B4-BE49-F238E27FC236}">
                <a16:creationId xmlns:a16="http://schemas.microsoft.com/office/drawing/2014/main" id="{735166D3-771C-B2AE-D0CA-F0E3DE65CED5}"/>
              </a:ext>
            </a:extLst>
          </p:cNvPr>
          <p:cNvSpPr txBox="1">
            <a:spLocks/>
          </p:cNvSpPr>
          <p:nvPr/>
        </p:nvSpPr>
        <p:spPr>
          <a:xfrm>
            <a:off x="3411947" y="1371292"/>
            <a:ext cx="5244984" cy="2954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defTabSz="914400" eaLnBrk="0" fontAlgn="base" latinLnBrk="0" hangingPunct="0">
              <a:buSzTx/>
              <a:buFont typeface="Arial"/>
              <a:buNone/>
              <a:tabLst/>
            </a:pPr>
            <a:r>
              <a:rPr lang="pt-BR" dirty="0">
                <a:solidFill>
                  <a:schemeClr val="lt2"/>
                </a:solidFill>
                <a:latin typeface="Lato"/>
                <a:ea typeface="Lato"/>
                <a:cs typeface="Lato"/>
              </a:rPr>
              <a:t>Para que o desenvolvimento do processo de KDD e do DW seja feito com sucesso é preciso realizar um tratamento nos dados das bases utilizadas. Este tratamento é conhecido como ETL (Extraction, Transformation and Load) e consiste em extrair os dados dos bancos de dados, realizar um processo de limpeza e transformação e, então, realizar a carga. </a:t>
            </a:r>
          </a:p>
          <a:p>
            <a:pPr marL="0" lvl="0" indent="0" defTabSz="914400" eaLnBrk="0" fontAlgn="base" latinLnBrk="0" hangingPunct="0">
              <a:buSzTx/>
              <a:buFont typeface="Arial"/>
              <a:buNone/>
              <a:tabLst/>
            </a:pPr>
            <a:endParaRPr lang="pt-BR" dirty="0">
              <a:solidFill>
                <a:schemeClr val="lt2"/>
              </a:solidFill>
              <a:latin typeface="Lato"/>
              <a:ea typeface="Lato"/>
              <a:cs typeface="Lato"/>
            </a:endParaRPr>
          </a:p>
          <a:p>
            <a:pPr marL="0" lvl="0" indent="0" defTabSz="914400" eaLnBrk="0" fontAlgn="base" latinLnBrk="0" hangingPunct="0">
              <a:buSzTx/>
              <a:buFont typeface="Arial"/>
              <a:buNone/>
              <a:tabLst/>
            </a:pPr>
            <a:r>
              <a:rPr lang="pt-BR" dirty="0">
                <a:solidFill>
                  <a:schemeClr val="lt2"/>
                </a:solidFill>
                <a:latin typeface="Lato"/>
                <a:ea typeface="Lato"/>
                <a:cs typeface="Lato"/>
              </a:rPr>
              <a:t>Este é o foco principal deste trabalho, que</a:t>
            </a:r>
            <a:br>
              <a:rPr lang="pt-BR" dirty="0">
                <a:solidFill>
                  <a:schemeClr val="lt2"/>
                </a:solidFill>
                <a:latin typeface="Lato"/>
                <a:ea typeface="Lato"/>
                <a:cs typeface="Lato"/>
              </a:rPr>
            </a:br>
            <a:r>
              <a:rPr lang="pt-BR" dirty="0">
                <a:solidFill>
                  <a:schemeClr val="lt2"/>
                </a:solidFill>
                <a:latin typeface="Lato"/>
                <a:ea typeface="Lato"/>
                <a:cs typeface="Lato"/>
              </a:rPr>
              <a:t>além de apresentar os princiais conceitos de DW e KDD é feito um processo prático de ETL utilizando uma ferramenta própria para isto.</a:t>
            </a:r>
          </a:p>
          <a:p>
            <a:pPr marL="0" lvl="0" indent="0" defTabSz="914400" eaLnBrk="0" fontAlgn="base" latinLnBrk="0" hangingPunct="0">
              <a:buSzTx/>
              <a:buFont typeface="Arial"/>
              <a:buNone/>
              <a:tabLst/>
            </a:pPr>
            <a:br>
              <a:rPr lang="pt-BR" dirty="0">
                <a:solidFill>
                  <a:schemeClr val="lt2"/>
                </a:solidFill>
                <a:latin typeface="Lato"/>
                <a:ea typeface="Lato"/>
                <a:cs typeface="Lato"/>
              </a:rPr>
            </a:br>
            <a:endParaRPr lang="pt-PT" altLang="pt-BR" dirty="0">
              <a:solidFill>
                <a:schemeClr val="lt2"/>
              </a:solidFill>
              <a:latin typeface="Lato"/>
              <a:ea typeface="Lato"/>
              <a:cs typeface="Lato"/>
              <a:sym typeface="Lato"/>
            </a:endParaRPr>
          </a:p>
        </p:txBody>
      </p:sp>
      <p:sp>
        <p:nvSpPr>
          <p:cNvPr id="7" name="TextBox 6">
            <a:extLst>
              <a:ext uri="{FF2B5EF4-FFF2-40B4-BE49-F238E27FC236}">
                <a16:creationId xmlns:a16="http://schemas.microsoft.com/office/drawing/2014/main" id="{F6A316B5-D3B0-C7BF-14B4-23A1A2E519AA}"/>
              </a:ext>
            </a:extLst>
          </p:cNvPr>
          <p:cNvSpPr txBox="1"/>
          <p:nvPr/>
        </p:nvSpPr>
        <p:spPr>
          <a:xfrm>
            <a:off x="3358607" y="4600786"/>
            <a:ext cx="5244984" cy="307777"/>
          </a:xfrm>
          <a:prstGeom prst="rect">
            <a:avLst/>
          </a:prstGeom>
          <a:noFill/>
        </p:spPr>
        <p:txBody>
          <a:bodyPr wrap="square" rtlCol="0">
            <a:spAutoFit/>
          </a:bodyPr>
          <a:lstStyle/>
          <a:p>
            <a:pPr algn="ctr"/>
            <a:r>
              <a:rPr lang="pt-BR" dirty="0">
                <a:solidFill>
                  <a:schemeClr val="bg1"/>
                </a:solidFill>
                <a:hlinkClick r:id="rId3" action="ppaction://hlinksldjump">
                  <a:extLst>
                    <a:ext uri="{A12FA001-AC4F-418D-AE19-62706E023703}">
                      <ahyp:hlinkClr xmlns:ahyp="http://schemas.microsoft.com/office/drawing/2018/hyperlinkcolor" val="tx"/>
                    </a:ext>
                  </a:extLst>
                </a:hlinkClick>
              </a:rPr>
              <a:t>Voltar a apresentação</a:t>
            </a:r>
            <a:endParaRPr lang="pt-BR" dirty="0">
              <a:solidFill>
                <a:schemeClr val="bg1"/>
              </a:solidFill>
            </a:endParaRPr>
          </a:p>
        </p:txBody>
      </p:sp>
    </p:spTree>
    <p:extLst>
      <p:ext uri="{BB962C8B-B14F-4D97-AF65-F5344CB8AC3E}">
        <p14:creationId xmlns:p14="http://schemas.microsoft.com/office/powerpoint/2010/main" val="308454263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160" name="Google Shape;160;p31"/>
          <p:cNvSpPr txBox="1">
            <a:spLocks noGrp="1"/>
          </p:cNvSpPr>
          <p:nvPr>
            <p:ph type="title" idx="6"/>
          </p:nvPr>
        </p:nvSpPr>
        <p:spPr>
          <a:xfrm>
            <a:off x="3490900" y="3316044"/>
            <a:ext cx="1927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STATUS REPORT</a:t>
            </a:r>
            <a:endParaRPr/>
          </a:p>
        </p:txBody>
      </p:sp>
      <p:sp>
        <p:nvSpPr>
          <p:cNvPr id="161" name="Google Shape;161;p31"/>
          <p:cNvSpPr txBox="1">
            <a:spLocks noGrp="1"/>
          </p:cNvSpPr>
          <p:nvPr>
            <p:ph type="subTitle" idx="8"/>
          </p:nvPr>
        </p:nvSpPr>
        <p:spPr>
          <a:xfrm>
            <a:off x="3502300" y="3797862"/>
            <a:ext cx="1904700" cy="5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2"/>
              </a:buClr>
              <a:buSzPts val="1200"/>
              <a:buFont typeface="Arial"/>
              <a:buNone/>
            </a:pPr>
            <a:r>
              <a:rPr lang="en"/>
              <a:t>Describe the topic of the section here</a:t>
            </a:r>
            <a:endParaRPr/>
          </a:p>
        </p:txBody>
      </p:sp>
      <p:sp>
        <p:nvSpPr>
          <p:cNvPr id="162" name="Google Shape;162;p31"/>
          <p:cNvSpPr txBox="1">
            <a:spLocks noGrp="1"/>
          </p:cNvSpPr>
          <p:nvPr>
            <p:ph type="title"/>
          </p:nvPr>
        </p:nvSpPr>
        <p:spPr>
          <a:xfrm>
            <a:off x="3490900" y="1547131"/>
            <a:ext cx="1927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800"/>
              <a:buFont typeface="Arial"/>
              <a:buNone/>
            </a:pPr>
            <a:r>
              <a:rPr lang="en" dirty="0"/>
              <a:t>PROJECT SCHEDULE</a:t>
            </a:r>
            <a:endParaRPr dirty="0"/>
          </a:p>
        </p:txBody>
      </p:sp>
      <p:sp>
        <p:nvSpPr>
          <p:cNvPr id="163" name="Google Shape;163;p31"/>
          <p:cNvSpPr txBox="1">
            <a:spLocks noGrp="1"/>
          </p:cNvSpPr>
          <p:nvPr>
            <p:ph type="subTitle" idx="1"/>
          </p:nvPr>
        </p:nvSpPr>
        <p:spPr>
          <a:xfrm>
            <a:off x="3502300" y="2029412"/>
            <a:ext cx="19047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200"/>
              <a:buFont typeface="Arial"/>
              <a:buNone/>
            </a:pPr>
            <a:r>
              <a:rPr lang="en"/>
              <a:t>Describe the topic of the section here</a:t>
            </a:r>
            <a:endParaRPr/>
          </a:p>
        </p:txBody>
      </p:sp>
      <p:sp>
        <p:nvSpPr>
          <p:cNvPr id="164" name="Google Shape;164;p31"/>
          <p:cNvSpPr txBox="1">
            <a:spLocks noGrp="1"/>
          </p:cNvSpPr>
          <p:nvPr>
            <p:ph type="title" idx="3"/>
          </p:nvPr>
        </p:nvSpPr>
        <p:spPr>
          <a:xfrm>
            <a:off x="6092351" y="1547136"/>
            <a:ext cx="1929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800"/>
              <a:buFont typeface="Arial"/>
              <a:buNone/>
            </a:pPr>
            <a:r>
              <a:rPr lang="en"/>
              <a:t>PROJECT TIMELINE</a:t>
            </a:r>
            <a:endParaRPr/>
          </a:p>
        </p:txBody>
      </p:sp>
      <p:sp>
        <p:nvSpPr>
          <p:cNvPr id="165" name="Google Shape;165;p31"/>
          <p:cNvSpPr txBox="1">
            <a:spLocks noGrp="1"/>
          </p:cNvSpPr>
          <p:nvPr>
            <p:ph type="title" idx="2"/>
          </p:nvPr>
        </p:nvSpPr>
        <p:spPr>
          <a:xfrm>
            <a:off x="4146700" y="1072463"/>
            <a:ext cx="6159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66" name="Google Shape;166;p31"/>
          <p:cNvSpPr txBox="1">
            <a:spLocks noGrp="1"/>
          </p:cNvSpPr>
          <p:nvPr>
            <p:ph type="title" idx="4"/>
          </p:nvPr>
        </p:nvSpPr>
        <p:spPr>
          <a:xfrm>
            <a:off x="6749051" y="1072468"/>
            <a:ext cx="6159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67" name="Google Shape;167;p31"/>
          <p:cNvSpPr txBox="1">
            <a:spLocks noGrp="1"/>
          </p:cNvSpPr>
          <p:nvPr>
            <p:ph type="subTitle" idx="5"/>
          </p:nvPr>
        </p:nvSpPr>
        <p:spPr>
          <a:xfrm>
            <a:off x="6093251" y="2029392"/>
            <a:ext cx="1927500" cy="5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200"/>
              <a:buFont typeface="Arial"/>
              <a:buNone/>
            </a:pPr>
            <a:r>
              <a:rPr lang="en"/>
              <a:t>Describe the topic of the section here</a:t>
            </a:r>
            <a:endParaRPr/>
          </a:p>
        </p:txBody>
      </p:sp>
      <p:sp>
        <p:nvSpPr>
          <p:cNvPr id="168" name="Google Shape;168;p31"/>
          <p:cNvSpPr txBox="1">
            <a:spLocks noGrp="1"/>
          </p:cNvSpPr>
          <p:nvPr>
            <p:ph type="title" idx="7"/>
          </p:nvPr>
        </p:nvSpPr>
        <p:spPr>
          <a:xfrm>
            <a:off x="4146700" y="2836680"/>
            <a:ext cx="615900" cy="5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69" name="Google Shape;169;p31"/>
          <p:cNvSpPr txBox="1">
            <a:spLocks noGrp="1"/>
          </p:cNvSpPr>
          <p:nvPr>
            <p:ph type="title" idx="9"/>
          </p:nvPr>
        </p:nvSpPr>
        <p:spPr>
          <a:xfrm>
            <a:off x="6093251" y="3316048"/>
            <a:ext cx="1927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800"/>
              <a:buFont typeface="Arial"/>
              <a:buNone/>
            </a:pPr>
            <a:r>
              <a:rPr lang="en"/>
              <a:t>UPCOMING REPORT</a:t>
            </a:r>
            <a:endParaRPr/>
          </a:p>
        </p:txBody>
      </p:sp>
      <p:sp>
        <p:nvSpPr>
          <p:cNvPr id="170" name="Google Shape;170;p31"/>
          <p:cNvSpPr txBox="1">
            <a:spLocks noGrp="1"/>
          </p:cNvSpPr>
          <p:nvPr>
            <p:ph type="title" idx="13"/>
          </p:nvPr>
        </p:nvSpPr>
        <p:spPr>
          <a:xfrm>
            <a:off x="6749051" y="2836687"/>
            <a:ext cx="6159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71" name="Google Shape;171;p31"/>
          <p:cNvSpPr txBox="1">
            <a:spLocks noGrp="1"/>
          </p:cNvSpPr>
          <p:nvPr>
            <p:ph type="subTitle" idx="14"/>
          </p:nvPr>
        </p:nvSpPr>
        <p:spPr>
          <a:xfrm>
            <a:off x="6104651" y="3797241"/>
            <a:ext cx="19047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2"/>
              </a:buClr>
              <a:buSzPts val="1200"/>
              <a:buFont typeface="Arial"/>
              <a:buNone/>
            </a:pPr>
            <a:r>
              <a:rPr lang="en"/>
              <a:t>Describe the topic of the section here</a:t>
            </a:r>
            <a:endParaRPr/>
          </a:p>
        </p:txBody>
      </p:sp>
      <p:sp>
        <p:nvSpPr>
          <p:cNvPr id="172" name="Google Shape;172;p31"/>
          <p:cNvSpPr txBox="1">
            <a:spLocks noGrp="1"/>
          </p:cNvSpPr>
          <p:nvPr>
            <p:ph type="title" idx="15"/>
          </p:nvPr>
        </p:nvSpPr>
        <p:spPr>
          <a:xfrm>
            <a:off x="720000" y="847500"/>
            <a:ext cx="2338800" cy="65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pic>
        <p:nvPicPr>
          <p:cNvPr id="173" name="Google Shape;173;p31"/>
          <p:cNvPicPr preferRelativeResize="0"/>
          <p:nvPr/>
        </p:nvPicPr>
        <p:blipFill>
          <a:blip r:embed="rId3">
            <a:alphaModFix/>
          </a:blip>
          <a:stretch>
            <a:fillRect/>
          </a:stretch>
        </p:blipFill>
        <p:spPr>
          <a:xfrm rot="17923221">
            <a:off x="1230620" y="1868199"/>
            <a:ext cx="1407101" cy="1407101"/>
          </a:xfrm>
          <a:prstGeom prst="rect">
            <a:avLst/>
          </a:prstGeom>
          <a:noFill/>
          <a:ln>
            <a:noFill/>
          </a:ln>
        </p:spPr>
      </p:pic>
      <p:pic>
        <p:nvPicPr>
          <p:cNvPr id="174" name="Google Shape;174;p31"/>
          <p:cNvPicPr preferRelativeResize="0"/>
          <p:nvPr/>
        </p:nvPicPr>
        <p:blipFill>
          <a:blip r:embed="rId4">
            <a:alphaModFix/>
          </a:blip>
          <a:stretch>
            <a:fillRect/>
          </a:stretch>
        </p:blipFill>
        <p:spPr>
          <a:xfrm rot="3800682">
            <a:off x="1219949" y="3236475"/>
            <a:ext cx="1407101" cy="1407101"/>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par>
                                <p:cTn id="8" presetID="10" presetClass="entr" presetSubtype="0" fill="hold"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21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66A2-E7DD-2C96-534D-063FE21BC45D}"/>
              </a:ext>
            </a:extLst>
          </p:cNvPr>
          <p:cNvSpPr>
            <a:spLocks noGrp="1"/>
          </p:cNvSpPr>
          <p:nvPr>
            <p:ph type="title"/>
          </p:nvPr>
        </p:nvSpPr>
        <p:spPr>
          <a:xfrm>
            <a:off x="0" y="336220"/>
            <a:ext cx="9144000" cy="651900"/>
          </a:xfrm>
        </p:spPr>
        <p:txBody>
          <a:bodyPr/>
          <a:lstStyle/>
          <a:p>
            <a:r>
              <a:rPr lang="pt-BR" sz="2600" b="0" dirty="0">
                <a:solidFill>
                  <a:schemeClr val="bg1"/>
                </a:solidFill>
                <a:latin typeface="Lato" panose="020F0502020204030203" pitchFamily="34" charset="0"/>
                <a:ea typeface="Lato" panose="020F0502020204030203" pitchFamily="34" charset="0"/>
                <a:cs typeface="Lato" panose="020F0502020204030203" pitchFamily="34" charset="0"/>
              </a:rPr>
              <a:t>ETL 2.0: Uma proposta de extensão ao processo de extração, transformação e carga voltada à integração de dados estruturados e não estruturados</a:t>
            </a:r>
            <a:r>
              <a:rPr lang="pt-BR" sz="2600" b="0" i="0" dirty="0">
                <a:solidFill>
                  <a:schemeClr val="bg1"/>
                </a:solidFill>
                <a:effectLst/>
                <a:latin typeface="Lato" panose="020F0502020204030203" pitchFamily="34" charset="0"/>
                <a:ea typeface="Lato" panose="020F0502020204030203" pitchFamily="34" charset="0"/>
                <a:cs typeface="Lato" panose="020F0502020204030203" pitchFamily="34" charset="0"/>
              </a:rPr>
              <a:t>:</a:t>
            </a:r>
            <a:endParaRPr lang="pt-BR" sz="2600" b="0" dirty="0">
              <a:solidFill>
                <a:schemeClr val="bg1"/>
              </a:solidFill>
            </a:endParaRPr>
          </a:p>
        </p:txBody>
      </p:sp>
      <p:sp>
        <p:nvSpPr>
          <p:cNvPr id="6" name="Google Shape;281;p37">
            <a:extLst>
              <a:ext uri="{FF2B5EF4-FFF2-40B4-BE49-F238E27FC236}">
                <a16:creationId xmlns:a16="http://schemas.microsoft.com/office/drawing/2014/main" id="{4F065C00-BA73-34E6-1FB7-03F282B27843}"/>
              </a:ext>
            </a:extLst>
          </p:cNvPr>
          <p:cNvSpPr/>
          <p:nvPr/>
        </p:nvSpPr>
        <p:spPr>
          <a:xfrm rot="10800000" flipH="1">
            <a:off x="3282407" y="1538933"/>
            <a:ext cx="5244984" cy="2954491"/>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FFFFFF"/>
              </a:solidFill>
              <a:latin typeface="Calibri"/>
              <a:ea typeface="Calibri"/>
              <a:cs typeface="Calibri"/>
              <a:sym typeface="Calibri"/>
            </a:endParaRPr>
          </a:p>
        </p:txBody>
      </p:sp>
      <p:sp>
        <p:nvSpPr>
          <p:cNvPr id="7" name="Google Shape;256;p35">
            <a:extLst>
              <a:ext uri="{FF2B5EF4-FFF2-40B4-BE49-F238E27FC236}">
                <a16:creationId xmlns:a16="http://schemas.microsoft.com/office/drawing/2014/main" id="{A0BD7338-A3C8-AAD5-1B46-23F2F2993F9C}"/>
              </a:ext>
            </a:extLst>
          </p:cNvPr>
          <p:cNvSpPr txBox="1">
            <a:spLocks/>
          </p:cNvSpPr>
          <p:nvPr/>
        </p:nvSpPr>
        <p:spPr>
          <a:xfrm>
            <a:off x="3282407" y="1538932"/>
            <a:ext cx="5244984" cy="2954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defTabSz="914400" eaLnBrk="0" fontAlgn="base" latinLnBrk="0" hangingPunct="0">
              <a:buSzTx/>
              <a:buFont typeface="Arial"/>
              <a:buNone/>
              <a:tabLst/>
            </a:pPr>
            <a:r>
              <a:rPr lang="pt-BR" dirty="0">
                <a:solidFill>
                  <a:schemeClr val="lt2"/>
                </a:solidFill>
                <a:latin typeface="Lato"/>
                <a:ea typeface="Lato"/>
                <a:cs typeface="Lato"/>
              </a:rPr>
              <a:t>Analisando-se os dados inseridos no DW a partir do processo completo, foi possível encontrar informações de correlação entre entidades pertencentes a ambas as classificações de dados</a:t>
            </a:r>
          </a:p>
          <a:p>
            <a:pPr marL="0" lvl="0" indent="0" defTabSz="914400" eaLnBrk="0" fontAlgn="base" latinLnBrk="0" hangingPunct="0">
              <a:buSzTx/>
              <a:buFont typeface="Arial"/>
              <a:buNone/>
              <a:tabLst/>
            </a:pPr>
            <a:endParaRPr lang="pt-BR" dirty="0">
              <a:solidFill>
                <a:schemeClr val="lt2"/>
              </a:solidFill>
              <a:latin typeface="Lato"/>
              <a:ea typeface="Lato"/>
              <a:cs typeface="Lato"/>
            </a:endParaRPr>
          </a:p>
          <a:p>
            <a:pPr marL="0" lvl="0" indent="0" defTabSz="914400" eaLnBrk="0" fontAlgn="base" latinLnBrk="0" hangingPunct="0">
              <a:buSzTx/>
              <a:buFont typeface="Arial"/>
              <a:buNone/>
              <a:tabLst/>
            </a:pPr>
            <a:r>
              <a:rPr lang="pt-BR" dirty="0">
                <a:solidFill>
                  <a:schemeClr val="lt2"/>
                </a:solidFill>
                <a:latin typeface="Lato"/>
                <a:ea typeface="Lato"/>
                <a:cs typeface="Lato"/>
              </a:rPr>
              <a:t>A principal contribuição do trabalho reside na extensão ao processo de ETL tradicional e</a:t>
            </a:r>
            <a:br>
              <a:rPr lang="pt-BR" dirty="0">
                <a:solidFill>
                  <a:schemeClr val="lt2"/>
                </a:solidFill>
                <a:latin typeface="Lato"/>
                <a:ea typeface="Lato"/>
                <a:cs typeface="Lato"/>
              </a:rPr>
            </a:br>
            <a:r>
              <a:rPr lang="pt-BR" dirty="0">
                <a:solidFill>
                  <a:schemeClr val="lt2"/>
                </a:solidFill>
                <a:latin typeface="Lato"/>
                <a:ea typeface="Lato"/>
                <a:cs typeface="Lato"/>
              </a:rPr>
              <a:t>na proposição, ainda que inicial, de um modelo de DW genérico para análise de relações entre entidades que promovem suporte a diversos cenários de tomada de decisão.</a:t>
            </a:r>
            <a:endParaRPr lang="pt-PT" altLang="pt-BR" dirty="0">
              <a:solidFill>
                <a:schemeClr val="lt2"/>
              </a:solidFill>
              <a:latin typeface="Lato"/>
              <a:ea typeface="Lato"/>
              <a:cs typeface="Lato"/>
              <a:sym typeface="Lato"/>
            </a:endParaRPr>
          </a:p>
        </p:txBody>
      </p:sp>
      <p:pic>
        <p:nvPicPr>
          <p:cNvPr id="9" name="Picture 8" descr="Text, letter&#10;&#10;Description automatically generated">
            <a:extLst>
              <a:ext uri="{FF2B5EF4-FFF2-40B4-BE49-F238E27FC236}">
                <a16:creationId xmlns:a16="http://schemas.microsoft.com/office/drawing/2014/main" id="{D638F8DB-C780-5894-3296-1C75AF4341D0}"/>
              </a:ext>
            </a:extLst>
          </p:cNvPr>
          <p:cNvPicPr>
            <a:picLocks noChangeAspect="1"/>
          </p:cNvPicPr>
          <p:nvPr/>
        </p:nvPicPr>
        <p:blipFill>
          <a:blip r:embed="rId2"/>
          <a:stretch>
            <a:fillRect/>
          </a:stretch>
        </p:blipFill>
        <p:spPr>
          <a:xfrm>
            <a:off x="807720" y="1321944"/>
            <a:ext cx="2296828" cy="3251304"/>
          </a:xfrm>
          <a:prstGeom prst="rect">
            <a:avLst/>
          </a:prstGeom>
        </p:spPr>
      </p:pic>
      <p:sp>
        <p:nvSpPr>
          <p:cNvPr id="10" name="TextBox 9">
            <a:extLst>
              <a:ext uri="{FF2B5EF4-FFF2-40B4-BE49-F238E27FC236}">
                <a16:creationId xmlns:a16="http://schemas.microsoft.com/office/drawing/2014/main" id="{980BB212-226B-2985-D8CD-A9A191B10640}"/>
              </a:ext>
            </a:extLst>
          </p:cNvPr>
          <p:cNvSpPr txBox="1"/>
          <p:nvPr/>
        </p:nvSpPr>
        <p:spPr>
          <a:xfrm>
            <a:off x="3152867" y="4635332"/>
            <a:ext cx="5244984" cy="307777"/>
          </a:xfrm>
          <a:prstGeom prst="rect">
            <a:avLst/>
          </a:prstGeom>
          <a:noFill/>
        </p:spPr>
        <p:txBody>
          <a:bodyPr wrap="square" rtlCol="0">
            <a:spAutoFit/>
          </a:bodyPr>
          <a:lstStyle/>
          <a:p>
            <a:pPr algn="ctr"/>
            <a:r>
              <a:rPr lang="pt-BR" dirty="0">
                <a:solidFill>
                  <a:schemeClr val="bg1"/>
                </a:solidFill>
                <a:hlinkClick r:id="rId3" action="ppaction://hlinksldjump">
                  <a:extLst>
                    <a:ext uri="{A12FA001-AC4F-418D-AE19-62706E023703}">
                      <ahyp:hlinkClr xmlns:ahyp="http://schemas.microsoft.com/office/drawing/2018/hyperlinkcolor" val="tx"/>
                    </a:ext>
                  </a:extLst>
                </a:hlinkClick>
              </a:rPr>
              <a:t>Voltar a apresentação</a:t>
            </a:r>
            <a:endParaRPr lang="pt-BR" dirty="0">
              <a:solidFill>
                <a:schemeClr val="bg1"/>
              </a:solidFill>
            </a:endParaRPr>
          </a:p>
        </p:txBody>
      </p:sp>
    </p:spTree>
    <p:extLst>
      <p:ext uri="{BB962C8B-B14F-4D97-AF65-F5344CB8AC3E}">
        <p14:creationId xmlns:p14="http://schemas.microsoft.com/office/powerpoint/2010/main" val="3606664063"/>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A7ECF-DBD7-6F6C-22B3-DFF60FDD7A5A}"/>
              </a:ext>
            </a:extLst>
          </p:cNvPr>
          <p:cNvSpPr>
            <a:spLocks noGrp="1"/>
          </p:cNvSpPr>
          <p:nvPr>
            <p:ph type="title"/>
          </p:nvPr>
        </p:nvSpPr>
        <p:spPr>
          <a:xfrm>
            <a:off x="0" y="292608"/>
            <a:ext cx="9144000" cy="1046073"/>
          </a:xfrm>
        </p:spPr>
        <p:txBody>
          <a:bodyPr/>
          <a:lstStyle/>
          <a:p>
            <a:r>
              <a:rPr lang="en-US" b="0" i="0" dirty="0">
                <a:effectLst/>
                <a:latin typeface="Arial" panose="020B0604020202020204" pitchFamily="34" charset="0"/>
              </a:rPr>
              <a:t>The Data Warehouse Toolkit: </a:t>
            </a:r>
            <a:br>
              <a:rPr lang="en-US" b="0" i="0" dirty="0">
                <a:effectLst/>
                <a:latin typeface="Arial" panose="020B0604020202020204" pitchFamily="34" charset="0"/>
              </a:rPr>
            </a:br>
            <a:r>
              <a:rPr lang="en-US" b="0" i="0" dirty="0">
                <a:effectLst/>
                <a:latin typeface="Arial" panose="020B0604020202020204" pitchFamily="34" charset="0"/>
              </a:rPr>
              <a:t>The Definitive Guide to Dimensional Modeling</a:t>
            </a:r>
            <a:endParaRPr lang="pt-BR" dirty="0"/>
          </a:p>
        </p:txBody>
      </p:sp>
      <p:pic>
        <p:nvPicPr>
          <p:cNvPr id="4" name="Picture 3" descr="Diagram">
            <a:extLst>
              <a:ext uri="{FF2B5EF4-FFF2-40B4-BE49-F238E27FC236}">
                <a16:creationId xmlns:a16="http://schemas.microsoft.com/office/drawing/2014/main" id="{5690E395-07BD-EB5C-7922-E2E11803D151}"/>
              </a:ext>
            </a:extLst>
          </p:cNvPr>
          <p:cNvPicPr>
            <a:picLocks noChangeAspect="1"/>
          </p:cNvPicPr>
          <p:nvPr/>
        </p:nvPicPr>
        <p:blipFill>
          <a:blip r:embed="rId2"/>
          <a:stretch>
            <a:fillRect/>
          </a:stretch>
        </p:blipFill>
        <p:spPr>
          <a:xfrm>
            <a:off x="681276" y="1625623"/>
            <a:ext cx="2394498" cy="3009709"/>
          </a:xfrm>
          <a:prstGeom prst="rect">
            <a:avLst/>
          </a:prstGeom>
        </p:spPr>
      </p:pic>
      <p:sp>
        <p:nvSpPr>
          <p:cNvPr id="5" name="Google Shape;281;p37">
            <a:extLst>
              <a:ext uri="{FF2B5EF4-FFF2-40B4-BE49-F238E27FC236}">
                <a16:creationId xmlns:a16="http://schemas.microsoft.com/office/drawing/2014/main" id="{214A2D0B-1F2B-FE3A-F1C0-9CB1CCCE1D79}"/>
              </a:ext>
            </a:extLst>
          </p:cNvPr>
          <p:cNvSpPr/>
          <p:nvPr/>
        </p:nvSpPr>
        <p:spPr>
          <a:xfrm rot="10800000" flipH="1">
            <a:off x="3152867" y="1653233"/>
            <a:ext cx="5244984" cy="2954491"/>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FFFFFF"/>
              </a:solidFill>
              <a:latin typeface="Calibri"/>
              <a:ea typeface="Calibri"/>
              <a:cs typeface="Calibri"/>
              <a:sym typeface="Calibri"/>
            </a:endParaRPr>
          </a:p>
        </p:txBody>
      </p:sp>
      <p:sp>
        <p:nvSpPr>
          <p:cNvPr id="7" name="Google Shape;256;p35">
            <a:extLst>
              <a:ext uri="{FF2B5EF4-FFF2-40B4-BE49-F238E27FC236}">
                <a16:creationId xmlns:a16="http://schemas.microsoft.com/office/drawing/2014/main" id="{D48F2A25-0CCF-445F-0B92-C00D13F9BA96}"/>
              </a:ext>
            </a:extLst>
          </p:cNvPr>
          <p:cNvSpPr txBox="1">
            <a:spLocks/>
          </p:cNvSpPr>
          <p:nvPr/>
        </p:nvSpPr>
        <p:spPr>
          <a:xfrm>
            <a:off x="3152867" y="1653231"/>
            <a:ext cx="5244984" cy="2954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defTabSz="914400" eaLnBrk="0" fontAlgn="base" latinLnBrk="0" hangingPunct="0">
              <a:buSzTx/>
              <a:buFont typeface="Arial"/>
              <a:buNone/>
              <a:tabLst/>
            </a:pPr>
            <a:r>
              <a:rPr lang="pt-PT" altLang="pt-BR" dirty="0">
                <a:solidFill>
                  <a:schemeClr val="lt2"/>
                </a:solidFill>
                <a:latin typeface="Lato"/>
                <a:ea typeface="Lato"/>
                <a:cs typeface="Lato"/>
                <a:sym typeface="Lato"/>
              </a:rPr>
              <a:t>Seus livros são considerados os guias mais confiáveis ​​nesse espaço, adiciona dois novos capítulos sobre técnicas de ETL, inclui matrizes de negócios novas e expandidas para 12 estudos de caso e muito mais. Conhecido mundialmente como educador, consultor e influente líder de pensamento em armazenamento de dados e inteligência de negócios:</a:t>
            </a:r>
          </a:p>
          <a:p>
            <a:pPr marL="0" lvl="0" indent="0" defTabSz="914400" eaLnBrk="0" fontAlgn="base" latinLnBrk="0" hangingPunct="0">
              <a:buSzTx/>
              <a:buFont typeface="Arial"/>
              <a:buNone/>
              <a:tabLst/>
            </a:pPr>
            <a:endParaRPr lang="pt-PT" altLang="pt-BR" dirty="0">
              <a:solidFill>
                <a:schemeClr val="lt2"/>
              </a:solidFill>
              <a:latin typeface="Lato"/>
              <a:ea typeface="Lato"/>
              <a:cs typeface="Lato"/>
              <a:sym typeface="Lato"/>
            </a:endParaRPr>
          </a:p>
          <a:p>
            <a:pPr marL="0" lvl="0" indent="0" defTabSz="914400" eaLnBrk="0" fontAlgn="base" latinLnBrk="0" hangingPunct="0">
              <a:buSzTx/>
              <a:buFont typeface="Arial"/>
              <a:buNone/>
              <a:tabLst/>
            </a:pPr>
            <a:r>
              <a:rPr lang="pt-PT" altLang="pt-BR" dirty="0">
                <a:solidFill>
                  <a:schemeClr val="lt2"/>
                </a:solidFill>
                <a:latin typeface="Lato"/>
                <a:ea typeface="Lato"/>
                <a:cs typeface="Lato"/>
                <a:sym typeface="Lato"/>
              </a:rPr>
              <a:t>Começa com recomendações fundamentais de design e progride por cenários cada vez mais complexos.</a:t>
            </a:r>
          </a:p>
          <a:p>
            <a:pPr marL="0" lvl="0" indent="0" defTabSz="914400" eaLnBrk="0" fontAlgn="base" latinLnBrk="0" hangingPunct="0">
              <a:buSzTx/>
              <a:buFont typeface="Arial"/>
              <a:buNone/>
              <a:tabLst/>
            </a:pPr>
            <a:r>
              <a:rPr lang="pt-PT" altLang="pt-BR" dirty="0">
                <a:solidFill>
                  <a:schemeClr val="lt2"/>
                </a:solidFill>
                <a:latin typeface="Lato"/>
                <a:ea typeface="Lato"/>
                <a:cs typeface="Lato"/>
                <a:sym typeface="Lato"/>
              </a:rPr>
              <a:t>Apresenta técnicas de modelagem exclusivas para aplicativos de negócios, como gerenciamento de estoque, compras, faturamento, contabilidade, gerenciamento de relacionamento com o cliente, análise de big data e muito mais.</a:t>
            </a:r>
          </a:p>
        </p:txBody>
      </p:sp>
    </p:spTree>
    <p:extLst>
      <p:ext uri="{BB962C8B-B14F-4D97-AF65-F5344CB8AC3E}">
        <p14:creationId xmlns:p14="http://schemas.microsoft.com/office/powerpoint/2010/main" val="136394884"/>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A7ECF-DBD7-6F6C-22B3-DFF60FDD7A5A}"/>
              </a:ext>
            </a:extLst>
          </p:cNvPr>
          <p:cNvSpPr>
            <a:spLocks noGrp="1"/>
          </p:cNvSpPr>
          <p:nvPr>
            <p:ph type="title"/>
          </p:nvPr>
        </p:nvSpPr>
        <p:spPr>
          <a:xfrm>
            <a:off x="0" y="292608"/>
            <a:ext cx="9144000" cy="1046073"/>
          </a:xfrm>
        </p:spPr>
        <p:txBody>
          <a:bodyPr/>
          <a:lstStyle/>
          <a:p>
            <a:r>
              <a:rPr lang="en-US" b="0" i="0" dirty="0">
                <a:effectLst/>
                <a:latin typeface="Arial" panose="020B0604020202020204" pitchFamily="34" charset="0"/>
              </a:rPr>
              <a:t>The Data Warehouse Toolkit: </a:t>
            </a:r>
            <a:br>
              <a:rPr lang="en-US" b="0" i="0" dirty="0">
                <a:effectLst/>
                <a:latin typeface="Arial" panose="020B0604020202020204" pitchFamily="34" charset="0"/>
              </a:rPr>
            </a:br>
            <a:r>
              <a:rPr lang="en-US" b="0" i="0" dirty="0">
                <a:effectLst/>
                <a:latin typeface="Arial" panose="020B0604020202020204" pitchFamily="34" charset="0"/>
              </a:rPr>
              <a:t>The Definitive Guide to Dimensional Modeling</a:t>
            </a:r>
            <a:endParaRPr lang="pt-BR" dirty="0"/>
          </a:p>
        </p:txBody>
      </p:sp>
      <p:pic>
        <p:nvPicPr>
          <p:cNvPr id="4" name="Picture 3" descr="Diagram">
            <a:extLst>
              <a:ext uri="{FF2B5EF4-FFF2-40B4-BE49-F238E27FC236}">
                <a16:creationId xmlns:a16="http://schemas.microsoft.com/office/drawing/2014/main" id="{5690E395-07BD-EB5C-7922-E2E11803D151}"/>
              </a:ext>
            </a:extLst>
          </p:cNvPr>
          <p:cNvPicPr>
            <a:picLocks noChangeAspect="1"/>
          </p:cNvPicPr>
          <p:nvPr/>
        </p:nvPicPr>
        <p:blipFill>
          <a:blip r:embed="rId2"/>
          <a:stretch>
            <a:fillRect/>
          </a:stretch>
        </p:blipFill>
        <p:spPr>
          <a:xfrm>
            <a:off x="681276" y="1625623"/>
            <a:ext cx="2394498" cy="3009709"/>
          </a:xfrm>
          <a:prstGeom prst="rect">
            <a:avLst/>
          </a:prstGeom>
        </p:spPr>
      </p:pic>
      <p:sp>
        <p:nvSpPr>
          <p:cNvPr id="5" name="Google Shape;281;p37">
            <a:extLst>
              <a:ext uri="{FF2B5EF4-FFF2-40B4-BE49-F238E27FC236}">
                <a16:creationId xmlns:a16="http://schemas.microsoft.com/office/drawing/2014/main" id="{214A2D0B-1F2B-FE3A-F1C0-9CB1CCCE1D79}"/>
              </a:ext>
            </a:extLst>
          </p:cNvPr>
          <p:cNvSpPr/>
          <p:nvPr/>
        </p:nvSpPr>
        <p:spPr>
          <a:xfrm rot="10800000" flipH="1">
            <a:off x="3152867" y="1653233"/>
            <a:ext cx="5244984" cy="2954491"/>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FFFFFF"/>
              </a:solidFill>
              <a:latin typeface="Calibri"/>
              <a:ea typeface="Calibri"/>
              <a:cs typeface="Calibri"/>
              <a:sym typeface="Calibri"/>
            </a:endParaRPr>
          </a:p>
        </p:txBody>
      </p:sp>
      <p:sp>
        <p:nvSpPr>
          <p:cNvPr id="7" name="Google Shape;256;p35">
            <a:extLst>
              <a:ext uri="{FF2B5EF4-FFF2-40B4-BE49-F238E27FC236}">
                <a16:creationId xmlns:a16="http://schemas.microsoft.com/office/drawing/2014/main" id="{D48F2A25-0CCF-445F-0B92-C00D13F9BA96}"/>
              </a:ext>
            </a:extLst>
          </p:cNvPr>
          <p:cNvSpPr txBox="1">
            <a:spLocks/>
          </p:cNvSpPr>
          <p:nvPr/>
        </p:nvSpPr>
        <p:spPr>
          <a:xfrm>
            <a:off x="3152868" y="1653231"/>
            <a:ext cx="5244984" cy="2954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0" fontAlgn="base" hangingPunct="0"/>
            <a:r>
              <a:rPr lang="pt-PT" altLang="pt-BR" dirty="0">
                <a:solidFill>
                  <a:schemeClr val="lt2"/>
                </a:solidFill>
                <a:latin typeface="Lato"/>
                <a:ea typeface="Lato"/>
                <a:cs typeface="Lato"/>
              </a:rPr>
              <a:t>Desenha estudos de caso do mundo real de uma variedade de setores, incluindo vendas no varejo, serviços financeiros, telecomunicações, educação, saúde, seguros, comércio eletrônico e muito mais.</a:t>
            </a:r>
          </a:p>
          <a:p>
            <a:pPr eaLnBrk="0" fontAlgn="base" hangingPunct="0"/>
            <a:endParaRPr lang="pt-PT" altLang="pt-BR" dirty="0">
              <a:solidFill>
                <a:schemeClr val="lt2"/>
              </a:solidFill>
              <a:latin typeface="Lato"/>
              <a:ea typeface="Lato"/>
              <a:cs typeface="Lato"/>
            </a:endParaRPr>
          </a:p>
          <a:p>
            <a:pPr eaLnBrk="0" fontAlgn="base" hangingPunct="0"/>
            <a:r>
              <a:rPr lang="pt-PT" altLang="pt-BR" dirty="0">
                <a:solidFill>
                  <a:schemeClr val="lt2"/>
                </a:solidFill>
                <a:latin typeface="Lato"/>
                <a:ea typeface="Lato"/>
                <a:cs typeface="Lato"/>
              </a:rPr>
              <a:t>Projete bancos de dados dimensionais que sejam fáceis de entender e forneçam respostas rápidas a consultas com </a:t>
            </a:r>
          </a:p>
          <a:p>
            <a:pPr eaLnBrk="0" fontAlgn="base" hangingPunct="0"/>
            <a:r>
              <a:rPr lang="pt-PT" altLang="pt-BR" dirty="0">
                <a:solidFill>
                  <a:schemeClr val="lt2"/>
                </a:solidFill>
                <a:latin typeface="Lato"/>
                <a:ea typeface="Lato"/>
                <a:cs typeface="Lato"/>
              </a:rPr>
              <a:t>The Data Warehouse Toolkit: The Definitive Guide to Dimensional Modeling, 3rd Edition.</a:t>
            </a:r>
          </a:p>
        </p:txBody>
      </p:sp>
      <p:sp>
        <p:nvSpPr>
          <p:cNvPr id="3" name="TextBox 2">
            <a:extLst>
              <a:ext uri="{FF2B5EF4-FFF2-40B4-BE49-F238E27FC236}">
                <a16:creationId xmlns:a16="http://schemas.microsoft.com/office/drawing/2014/main" id="{8E69867C-6623-5A85-8F7B-7B727519DDEE}"/>
              </a:ext>
            </a:extLst>
          </p:cNvPr>
          <p:cNvSpPr txBox="1"/>
          <p:nvPr/>
        </p:nvSpPr>
        <p:spPr>
          <a:xfrm>
            <a:off x="3152867" y="4635332"/>
            <a:ext cx="5244984" cy="307777"/>
          </a:xfrm>
          <a:prstGeom prst="rect">
            <a:avLst/>
          </a:prstGeom>
          <a:noFill/>
        </p:spPr>
        <p:txBody>
          <a:bodyPr wrap="square" rtlCol="0">
            <a:spAutoFit/>
          </a:bodyPr>
          <a:lstStyle/>
          <a:p>
            <a:pPr algn="ctr"/>
            <a:r>
              <a:rPr lang="pt-BR" dirty="0">
                <a:solidFill>
                  <a:schemeClr val="bg1"/>
                </a:solidFill>
                <a:hlinkClick r:id="rId3" action="ppaction://hlinksldjump">
                  <a:extLst>
                    <a:ext uri="{A12FA001-AC4F-418D-AE19-62706E023703}">
                      <ahyp:hlinkClr xmlns:ahyp="http://schemas.microsoft.com/office/drawing/2018/hyperlinkcolor" val="tx"/>
                    </a:ext>
                  </a:extLst>
                </a:hlinkClick>
              </a:rPr>
              <a:t>Voltar a apresentação</a:t>
            </a:r>
            <a:endParaRPr lang="pt-BR" dirty="0">
              <a:solidFill>
                <a:schemeClr val="bg1"/>
              </a:solidFill>
            </a:endParaRPr>
          </a:p>
        </p:txBody>
      </p:sp>
    </p:spTree>
    <p:extLst>
      <p:ext uri="{BB962C8B-B14F-4D97-AF65-F5344CB8AC3E}">
        <p14:creationId xmlns:p14="http://schemas.microsoft.com/office/powerpoint/2010/main" val="992130490"/>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2"/>
          <p:cNvSpPr/>
          <p:nvPr/>
        </p:nvSpPr>
        <p:spPr>
          <a:xfrm rot="10800000" flipH="1">
            <a:off x="2587450" y="3909100"/>
            <a:ext cx="3969000" cy="536400"/>
          </a:xfrm>
          <a:prstGeom prst="round1Rect">
            <a:avLst>
              <a:gd name="adj" fmla="val 50000"/>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1F27DD"/>
              </a:solidFill>
              <a:latin typeface="Calibri"/>
              <a:ea typeface="Calibri"/>
              <a:cs typeface="Calibri"/>
              <a:sym typeface="Calibri"/>
            </a:endParaRPr>
          </a:p>
        </p:txBody>
      </p:sp>
      <p:sp>
        <p:nvSpPr>
          <p:cNvPr id="180" name="Google Shape;180;p32"/>
          <p:cNvSpPr txBox="1">
            <a:spLocks noGrp="1"/>
          </p:cNvSpPr>
          <p:nvPr>
            <p:ph type="title"/>
          </p:nvPr>
        </p:nvSpPr>
        <p:spPr>
          <a:xfrm>
            <a:off x="2135600" y="2148725"/>
            <a:ext cx="4872900" cy="8426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Introdução</a:t>
            </a:r>
            <a:endParaRPr dirty="0"/>
          </a:p>
        </p:txBody>
      </p:sp>
      <p:sp>
        <p:nvSpPr>
          <p:cNvPr id="181" name="Google Shape;181;p32"/>
          <p:cNvSpPr txBox="1">
            <a:spLocks noGrp="1"/>
          </p:cNvSpPr>
          <p:nvPr>
            <p:ph type="subTitle" idx="1"/>
          </p:nvPr>
        </p:nvSpPr>
        <p:spPr>
          <a:xfrm>
            <a:off x="1905775" y="4023700"/>
            <a:ext cx="5332500" cy="3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400"/>
              <a:buFont typeface="Arial"/>
              <a:buNone/>
            </a:pPr>
            <a:r>
              <a:rPr lang="en" dirty="0"/>
              <a:t>Qual a proposta da ferramenta?</a:t>
            </a:r>
            <a:endParaRPr dirty="0"/>
          </a:p>
        </p:txBody>
      </p:sp>
      <p:sp>
        <p:nvSpPr>
          <p:cNvPr id="182" name="Google Shape;182;p32"/>
          <p:cNvSpPr/>
          <p:nvPr/>
        </p:nvSpPr>
        <p:spPr>
          <a:xfrm>
            <a:off x="3896080" y="984828"/>
            <a:ext cx="1370401" cy="759679"/>
          </a:xfrm>
          <a:prstGeom prst="rect">
            <a:avLst/>
          </a:prstGeom>
        </p:spPr>
        <p:txBody>
          <a:bodyPr>
            <a:prstTxWarp prst="textPlain">
              <a:avLst/>
            </a:prstTxWarp>
          </a:bodyPr>
          <a:lstStyle/>
          <a:p>
            <a:pPr lvl="0" algn="ctr"/>
            <a:r>
              <a:rPr b="0" i="0">
                <a:ln w="19050" cap="flat" cmpd="sng">
                  <a:solidFill>
                    <a:srgbClr val="FFFFFF"/>
                  </a:solidFill>
                  <a:prstDash val="solid"/>
                  <a:round/>
                  <a:headEnd type="none" w="sm" len="sm"/>
                  <a:tailEnd type="none" w="sm" len="sm"/>
                </a:ln>
                <a:noFill/>
                <a:latin typeface="Raleway;900"/>
              </a:rPr>
              <a:t>01</a:t>
            </a:r>
          </a:p>
        </p:txBody>
      </p:sp>
      <p:sp>
        <p:nvSpPr>
          <p:cNvPr id="183" name="Google Shape;183;p32">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pic>
        <p:nvPicPr>
          <p:cNvPr id="185" name="Google Shape;185;p32"/>
          <p:cNvPicPr preferRelativeResize="0"/>
          <p:nvPr/>
        </p:nvPicPr>
        <p:blipFill>
          <a:blip r:embed="rId4">
            <a:alphaModFix/>
          </a:blip>
          <a:stretch>
            <a:fillRect/>
          </a:stretch>
        </p:blipFill>
        <p:spPr>
          <a:xfrm>
            <a:off x="-938875" y="-527100"/>
            <a:ext cx="3783551" cy="3783551"/>
          </a:xfrm>
          <a:prstGeom prst="rect">
            <a:avLst/>
          </a:prstGeom>
          <a:noFill/>
          <a:ln>
            <a:noFill/>
          </a:ln>
        </p:spPr>
      </p:pic>
      <p:pic>
        <p:nvPicPr>
          <p:cNvPr id="186" name="Google Shape;186;p32"/>
          <p:cNvPicPr preferRelativeResize="0"/>
          <p:nvPr/>
        </p:nvPicPr>
        <p:blipFill>
          <a:blip r:embed="rId5">
            <a:alphaModFix/>
          </a:blip>
          <a:stretch>
            <a:fillRect/>
          </a:stretch>
        </p:blipFill>
        <p:spPr>
          <a:xfrm>
            <a:off x="7008400" y="549124"/>
            <a:ext cx="1504206" cy="1501800"/>
          </a:xfrm>
          <a:prstGeom prst="rect">
            <a:avLst/>
          </a:prstGeom>
          <a:noFill/>
          <a:ln>
            <a:noFill/>
          </a:ln>
        </p:spPr>
      </p:pic>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1000"/>
                                        <p:tgtEl>
                                          <p:spTgt spid="186"/>
                                        </p:tgtEl>
                                      </p:cBhvr>
                                    </p:animEffect>
                                    <p:anim calcmode="lin" valueType="num">
                                      <p:cBhvr>
                                        <p:cTn id="8" dur="1000" fill="hold"/>
                                        <p:tgtEl>
                                          <p:spTgt spid="186"/>
                                        </p:tgtEl>
                                        <p:attrNameLst>
                                          <p:attrName>ppt_x</p:attrName>
                                        </p:attrNameLst>
                                      </p:cBhvr>
                                      <p:tavLst>
                                        <p:tav tm="0">
                                          <p:val>
                                            <p:strVal val="#ppt_x"/>
                                          </p:val>
                                        </p:tav>
                                        <p:tav tm="100000">
                                          <p:val>
                                            <p:strVal val="#ppt_x"/>
                                          </p:val>
                                        </p:tav>
                                      </p:tavLst>
                                    </p:anim>
                                    <p:anim calcmode="lin" valueType="num">
                                      <p:cBhvr>
                                        <p:cTn id="9" dur="1000" fill="hold"/>
                                        <p:tgtEl>
                                          <p:spTgt spid="1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5"/>
          <p:cNvPicPr preferRelativeResize="0"/>
          <p:nvPr/>
        </p:nvPicPr>
        <p:blipFill rotWithShape="1">
          <a:blip r:embed="rId3">
            <a:alphaModFix amt="85000"/>
          </a:blip>
          <a:srcRect l="10044" t="25967" r="14489" b="4210"/>
          <a:stretch/>
        </p:blipFill>
        <p:spPr>
          <a:xfrm>
            <a:off x="5947033" y="654149"/>
            <a:ext cx="2968473" cy="4202353"/>
          </a:xfrm>
          <a:prstGeom prst="round1Rect">
            <a:avLst>
              <a:gd name="adj" fmla="val 50000"/>
            </a:avLst>
          </a:prstGeom>
          <a:noFill/>
          <a:ln>
            <a:noFill/>
          </a:ln>
        </p:spPr>
      </p:pic>
      <p:sp>
        <p:nvSpPr>
          <p:cNvPr id="252" name="Google Shape;252;p35"/>
          <p:cNvSpPr/>
          <p:nvPr/>
        </p:nvSpPr>
        <p:spPr>
          <a:xfrm rot="10800000" flipH="1">
            <a:off x="1406283" y="1273127"/>
            <a:ext cx="4335578" cy="3583376"/>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3" name="Google Shape;253;p35">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4" name="Google Shape;254;p35">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5" name="Google Shape;255;p35"/>
          <p:cNvSpPr txBox="1">
            <a:spLocks noGrp="1"/>
          </p:cNvSpPr>
          <p:nvPr>
            <p:ph type="title"/>
          </p:nvPr>
        </p:nvSpPr>
        <p:spPr>
          <a:xfrm>
            <a:off x="2773386" y="228526"/>
            <a:ext cx="2968473" cy="122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SOBRE O PROJETO</a:t>
            </a:r>
            <a:endParaRPr dirty="0"/>
          </a:p>
        </p:txBody>
      </p:sp>
      <p:sp>
        <p:nvSpPr>
          <p:cNvPr id="256" name="Google Shape;256;p35"/>
          <p:cNvSpPr txBox="1">
            <a:spLocks noGrp="1"/>
          </p:cNvSpPr>
          <p:nvPr>
            <p:ph type="subTitle" idx="1"/>
          </p:nvPr>
        </p:nvSpPr>
        <p:spPr>
          <a:xfrm>
            <a:off x="1636739" y="1252025"/>
            <a:ext cx="4105121" cy="36044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700" b="0" i="0" dirty="0">
                <a:solidFill>
                  <a:schemeClr val="tx2">
                    <a:lumMod val="75000"/>
                  </a:schemeClr>
                </a:solidFill>
                <a:effectLst/>
                <a:latin typeface="Arial" panose="020B0604020202020204" pitchFamily="34" charset="0"/>
              </a:rPr>
              <a:t>O projeto tem como principal objetivo claro e direto, ler os dados das planilhas nos formatos XLS, XLSX e CSV, interpretar quais colunas já existem e agregar, criar colunas novas e verificar inconsistência de dados como tipos de dados incoerentes.</a:t>
            </a:r>
          </a:p>
          <a:p>
            <a:pPr marL="0" lvl="0" indent="0" algn="l" rtl="0">
              <a:spcBef>
                <a:spcPts val="0"/>
              </a:spcBef>
              <a:spcAft>
                <a:spcPts val="0"/>
              </a:spcAft>
              <a:buNone/>
            </a:pPr>
            <a:endParaRPr lang="pt-BR" sz="1700" dirty="0">
              <a:solidFill>
                <a:schemeClr val="tx2">
                  <a:lumMod val="75000"/>
                </a:schemeClr>
              </a:solidFill>
              <a:latin typeface="Arial" panose="020B0604020202020204" pitchFamily="34" charset="0"/>
            </a:endParaRPr>
          </a:p>
          <a:p>
            <a:pPr marL="0" lvl="0" indent="0" algn="l" rtl="0">
              <a:spcBef>
                <a:spcPts val="0"/>
              </a:spcBef>
              <a:spcAft>
                <a:spcPts val="0"/>
              </a:spcAft>
              <a:buNone/>
            </a:pPr>
            <a:r>
              <a:rPr lang="pt-BR" sz="1700" b="0" i="0" dirty="0">
                <a:solidFill>
                  <a:schemeClr val="tx2">
                    <a:lumMod val="75000"/>
                  </a:schemeClr>
                </a:solidFill>
                <a:effectLst/>
                <a:latin typeface="Arial" panose="020B0604020202020204" pitchFamily="34" charset="0"/>
              </a:rPr>
              <a:t>Espera-se que a ferramenta proposta contribua para melhorar a qualidade dos dados utilizados em projetos de análise de dados e, consequentemente, para a tomada de decisões informadas e eficientes pelas organizações.</a:t>
            </a:r>
            <a:endParaRPr sz="1700" dirty="0">
              <a:solidFill>
                <a:schemeClr val="tx2">
                  <a:lumMod val="75000"/>
                </a:schemeClr>
              </a:solidFill>
            </a:endParaRPr>
          </a:p>
        </p:txBody>
      </p:sp>
      <p:pic>
        <p:nvPicPr>
          <p:cNvPr id="257" name="Google Shape;257;p35"/>
          <p:cNvPicPr preferRelativeResize="0"/>
          <p:nvPr/>
        </p:nvPicPr>
        <p:blipFill>
          <a:blip r:embed="rId4">
            <a:alphaModFix/>
          </a:blip>
          <a:stretch>
            <a:fillRect/>
          </a:stretch>
        </p:blipFill>
        <p:spPr>
          <a:xfrm>
            <a:off x="-17744" y="367049"/>
            <a:ext cx="1771074" cy="1769951"/>
          </a:xfrm>
          <a:prstGeom prst="rect">
            <a:avLst/>
          </a:prstGeom>
          <a:noFill/>
          <a:ln>
            <a:noFill/>
          </a:ln>
        </p:spPr>
      </p:pic>
      <p:pic>
        <p:nvPicPr>
          <p:cNvPr id="258" name="Google Shape;258;p35"/>
          <p:cNvPicPr preferRelativeResize="0"/>
          <p:nvPr/>
        </p:nvPicPr>
        <p:blipFill>
          <a:blip r:embed="rId5">
            <a:alphaModFix/>
          </a:blip>
          <a:stretch>
            <a:fillRect/>
          </a:stretch>
        </p:blipFill>
        <p:spPr>
          <a:xfrm>
            <a:off x="1989316" y="228526"/>
            <a:ext cx="831642" cy="831112"/>
          </a:xfrm>
          <a:prstGeom prst="rect">
            <a:avLst/>
          </a:prstGeom>
          <a:noFill/>
          <a:ln>
            <a:noFill/>
          </a:ln>
        </p:spPr>
      </p:pic>
      <p:pic>
        <p:nvPicPr>
          <p:cNvPr id="259" name="Google Shape;259;p35"/>
          <p:cNvPicPr preferRelativeResize="0"/>
          <p:nvPr/>
        </p:nvPicPr>
        <p:blipFill>
          <a:blip r:embed="rId6">
            <a:alphaModFix/>
          </a:blip>
          <a:stretch>
            <a:fillRect/>
          </a:stretch>
        </p:blipFill>
        <p:spPr>
          <a:xfrm>
            <a:off x="7328684" y="70425"/>
            <a:ext cx="1309927" cy="1309093"/>
          </a:xfrm>
          <a:prstGeom prst="rect">
            <a:avLst/>
          </a:prstGeom>
          <a:noFill/>
          <a:ln>
            <a:noFill/>
          </a:ln>
        </p:spPr>
      </p:pic>
    </p:spTree>
    <p:extLst>
      <p:ext uri="{BB962C8B-B14F-4D97-AF65-F5344CB8AC3E}">
        <p14:creationId xmlns:p14="http://schemas.microsoft.com/office/powerpoint/2010/main" val="327880702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5"/>
          <p:cNvPicPr preferRelativeResize="0"/>
          <p:nvPr/>
        </p:nvPicPr>
        <p:blipFill>
          <a:blip r:embed="rId3"/>
          <a:srcRect l="11372" r="11372"/>
          <a:stretch/>
        </p:blipFill>
        <p:spPr>
          <a:xfrm>
            <a:off x="228492" y="441876"/>
            <a:ext cx="3203791" cy="4414627"/>
          </a:xfrm>
          <a:prstGeom prst="round1Rect">
            <a:avLst>
              <a:gd name="adj" fmla="val 50000"/>
            </a:avLst>
          </a:prstGeom>
          <a:noFill/>
          <a:ln>
            <a:noFill/>
          </a:ln>
        </p:spPr>
      </p:pic>
      <p:sp>
        <p:nvSpPr>
          <p:cNvPr id="252" name="Google Shape;252;p35"/>
          <p:cNvSpPr/>
          <p:nvPr/>
        </p:nvSpPr>
        <p:spPr>
          <a:xfrm rot="10800000" flipH="1">
            <a:off x="3636966" y="1444563"/>
            <a:ext cx="4564784" cy="3411939"/>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3" name="Google Shape;253;p35">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4" name="Google Shape;254;p35">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5" name="Google Shape;255;p35"/>
          <p:cNvSpPr txBox="1">
            <a:spLocks noGrp="1"/>
          </p:cNvSpPr>
          <p:nvPr>
            <p:ph type="title"/>
          </p:nvPr>
        </p:nvSpPr>
        <p:spPr>
          <a:xfrm>
            <a:off x="3636965" y="431392"/>
            <a:ext cx="2520818" cy="122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SOBRE O PROJETO</a:t>
            </a:r>
            <a:endParaRPr dirty="0"/>
          </a:p>
        </p:txBody>
      </p:sp>
      <p:sp>
        <p:nvSpPr>
          <p:cNvPr id="256" name="Google Shape;256;p35"/>
          <p:cNvSpPr txBox="1">
            <a:spLocks noGrp="1"/>
          </p:cNvSpPr>
          <p:nvPr>
            <p:ph type="subTitle" idx="1"/>
          </p:nvPr>
        </p:nvSpPr>
        <p:spPr>
          <a:xfrm>
            <a:off x="3713871" y="1498209"/>
            <a:ext cx="4269776" cy="3213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700" b="0" i="0" dirty="0">
                <a:solidFill>
                  <a:schemeClr val="tx2">
                    <a:lumMod val="75000"/>
                  </a:schemeClr>
                </a:solidFill>
                <a:effectLst/>
                <a:latin typeface="Arial" panose="020B0604020202020204" pitchFamily="34" charset="0"/>
              </a:rPr>
              <a:t>A crescente produção e utilização de dados em organizações têm aumentado a importância da qualidade dos mesmos.</a:t>
            </a:r>
          </a:p>
          <a:p>
            <a:pPr marL="0" lvl="0" indent="0" algn="l" rtl="0">
              <a:spcBef>
                <a:spcPts val="0"/>
              </a:spcBef>
              <a:spcAft>
                <a:spcPts val="0"/>
              </a:spcAft>
              <a:buNone/>
            </a:pPr>
            <a:endParaRPr lang="pt-BR" sz="1700" dirty="0">
              <a:solidFill>
                <a:schemeClr val="tx2">
                  <a:lumMod val="75000"/>
                </a:schemeClr>
              </a:solidFill>
              <a:latin typeface="Arial" panose="020B0604020202020204" pitchFamily="34" charset="0"/>
            </a:endParaRPr>
          </a:p>
          <a:p>
            <a:pPr marL="0" lvl="0" indent="0" algn="l" rtl="0">
              <a:spcBef>
                <a:spcPts val="0"/>
              </a:spcBef>
              <a:spcAft>
                <a:spcPts val="0"/>
              </a:spcAft>
              <a:buNone/>
            </a:pPr>
            <a:r>
              <a:rPr lang="pt-BR" sz="1700" b="0" i="0" dirty="0">
                <a:solidFill>
                  <a:schemeClr val="tx2">
                    <a:lumMod val="75000"/>
                  </a:schemeClr>
                </a:solidFill>
                <a:effectLst/>
                <a:latin typeface="Arial" panose="020B0604020202020204" pitchFamily="34" charset="0"/>
              </a:rPr>
              <a:t>Entretanto, a qualidade dos dados nem sempre é garantida, uma vez que os mesmos podem ser corrompidos devido a diversas razões, como falhas de</a:t>
            </a:r>
            <a:br>
              <a:rPr lang="pt-BR" sz="1700" dirty="0">
                <a:solidFill>
                  <a:schemeClr val="tx2">
                    <a:lumMod val="75000"/>
                  </a:schemeClr>
                </a:solidFill>
              </a:rPr>
            </a:br>
            <a:r>
              <a:rPr lang="pt-BR" sz="1700" b="0" i="0" dirty="0">
                <a:solidFill>
                  <a:schemeClr val="tx2">
                    <a:lumMod val="75000"/>
                  </a:schemeClr>
                </a:solidFill>
                <a:effectLst/>
                <a:latin typeface="Arial" panose="020B0604020202020204" pitchFamily="34" charset="0"/>
              </a:rPr>
              <a:t>hardware, problemas de software, falta de padronização, entre outros. </a:t>
            </a:r>
          </a:p>
          <a:p>
            <a:pPr marL="0" lvl="0" indent="0" algn="l" rtl="0">
              <a:spcBef>
                <a:spcPts val="0"/>
              </a:spcBef>
              <a:spcAft>
                <a:spcPts val="0"/>
              </a:spcAft>
              <a:buNone/>
            </a:pPr>
            <a:endParaRPr lang="pt-BR" sz="1700" dirty="0">
              <a:solidFill>
                <a:schemeClr val="tx2">
                  <a:lumMod val="75000"/>
                </a:schemeClr>
              </a:solidFill>
              <a:latin typeface="Arial" panose="020B0604020202020204" pitchFamily="34" charset="0"/>
            </a:endParaRPr>
          </a:p>
          <a:p>
            <a:pPr marL="0" lvl="0" indent="0" algn="l" rtl="0">
              <a:spcBef>
                <a:spcPts val="0"/>
              </a:spcBef>
              <a:spcAft>
                <a:spcPts val="0"/>
              </a:spcAft>
              <a:buNone/>
            </a:pPr>
            <a:endParaRPr lang="pt-BR" sz="1700" dirty="0">
              <a:solidFill>
                <a:schemeClr val="tx2">
                  <a:lumMod val="75000"/>
                </a:schemeClr>
              </a:solidFill>
              <a:latin typeface="Arial" panose="020B0604020202020204" pitchFamily="34" charset="0"/>
            </a:endParaRPr>
          </a:p>
        </p:txBody>
      </p:sp>
      <p:pic>
        <p:nvPicPr>
          <p:cNvPr id="258" name="Google Shape;258;p35"/>
          <p:cNvPicPr preferRelativeResize="0"/>
          <p:nvPr/>
        </p:nvPicPr>
        <p:blipFill>
          <a:blip r:embed="rId4">
            <a:alphaModFix/>
          </a:blip>
          <a:stretch>
            <a:fillRect/>
          </a:stretch>
        </p:blipFill>
        <p:spPr>
          <a:xfrm>
            <a:off x="2805323" y="26320"/>
            <a:ext cx="831642" cy="831112"/>
          </a:xfrm>
          <a:prstGeom prst="rect">
            <a:avLst/>
          </a:prstGeom>
          <a:noFill/>
          <a:ln>
            <a:noFill/>
          </a:ln>
        </p:spPr>
      </p:pic>
      <p:pic>
        <p:nvPicPr>
          <p:cNvPr id="259" name="Google Shape;259;p35"/>
          <p:cNvPicPr preferRelativeResize="0"/>
          <p:nvPr/>
        </p:nvPicPr>
        <p:blipFill>
          <a:blip r:embed="rId5">
            <a:alphaModFix/>
          </a:blip>
          <a:stretch>
            <a:fillRect/>
          </a:stretch>
        </p:blipFill>
        <p:spPr>
          <a:xfrm>
            <a:off x="7546786" y="283431"/>
            <a:ext cx="1309927" cy="1309093"/>
          </a:xfrm>
          <a:prstGeom prst="rect">
            <a:avLst/>
          </a:prstGeom>
          <a:noFill/>
          <a:ln>
            <a:noFill/>
          </a:ln>
        </p:spPr>
      </p:pic>
    </p:spTree>
    <p:extLst>
      <p:ext uri="{BB962C8B-B14F-4D97-AF65-F5344CB8AC3E}">
        <p14:creationId xmlns:p14="http://schemas.microsoft.com/office/powerpoint/2010/main" val="70546942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5" descr="Businessperson on a computer"/>
          <p:cNvPicPr preferRelativeResize="0"/>
          <p:nvPr/>
        </p:nvPicPr>
        <p:blipFill>
          <a:blip r:embed="rId3"/>
          <a:srcRect l="30133" r="30133"/>
          <a:stretch/>
        </p:blipFill>
        <p:spPr>
          <a:xfrm>
            <a:off x="5947033" y="654149"/>
            <a:ext cx="2968473" cy="4202353"/>
          </a:xfrm>
          <a:prstGeom prst="round1Rect">
            <a:avLst>
              <a:gd name="adj" fmla="val 50000"/>
            </a:avLst>
          </a:prstGeom>
          <a:noFill/>
          <a:ln>
            <a:noFill/>
          </a:ln>
        </p:spPr>
      </p:pic>
      <p:sp>
        <p:nvSpPr>
          <p:cNvPr id="252" name="Google Shape;252;p35"/>
          <p:cNvSpPr/>
          <p:nvPr/>
        </p:nvSpPr>
        <p:spPr>
          <a:xfrm rot="10800000" flipH="1">
            <a:off x="1406283" y="1273127"/>
            <a:ext cx="4335578" cy="3583376"/>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253" name="Google Shape;253;p35">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4" name="Google Shape;254;p35">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255" name="Google Shape;255;p35"/>
          <p:cNvSpPr txBox="1">
            <a:spLocks noGrp="1"/>
          </p:cNvSpPr>
          <p:nvPr>
            <p:ph type="title"/>
          </p:nvPr>
        </p:nvSpPr>
        <p:spPr>
          <a:xfrm>
            <a:off x="2773386" y="228526"/>
            <a:ext cx="2968473" cy="122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SOBRE O PROJETO</a:t>
            </a:r>
            <a:endParaRPr dirty="0"/>
          </a:p>
        </p:txBody>
      </p:sp>
      <p:sp>
        <p:nvSpPr>
          <p:cNvPr id="256" name="Google Shape;256;p35"/>
          <p:cNvSpPr txBox="1">
            <a:spLocks noGrp="1"/>
          </p:cNvSpPr>
          <p:nvPr>
            <p:ph type="subTitle" idx="1"/>
          </p:nvPr>
        </p:nvSpPr>
        <p:spPr>
          <a:xfrm>
            <a:off x="1636739" y="1252025"/>
            <a:ext cx="4105121" cy="3604477"/>
          </a:xfrm>
          <a:prstGeom prst="rect">
            <a:avLst/>
          </a:prstGeom>
        </p:spPr>
        <p:txBody>
          <a:bodyPr spcFirstLastPara="1" wrap="square" lIns="91425" tIns="91425" rIns="91425" bIns="91425" anchor="t" anchorCtr="0">
            <a:noAutofit/>
          </a:bodyPr>
          <a:lstStyle/>
          <a:p>
            <a:pPr marL="0" indent="0" algn="l"/>
            <a:r>
              <a:rPr lang="pt-BR" sz="1700" dirty="0">
                <a:solidFill>
                  <a:schemeClr val="tx2">
                    <a:lumMod val="75000"/>
                  </a:schemeClr>
                </a:solidFill>
                <a:latin typeface="Arial" panose="020B0604020202020204" pitchFamily="34" charset="0"/>
              </a:rPr>
              <a:t>A ferramenta proposta a ser desenvolvida tem como base uma revisão da literatura sobre as melhores práticas e técnicas para garantir a qualidade dos dados em projetos de ETL. </a:t>
            </a:r>
          </a:p>
          <a:p>
            <a:pPr marL="0" indent="0" algn="l"/>
            <a:endParaRPr lang="pt-BR" sz="1700" dirty="0">
              <a:solidFill>
                <a:schemeClr val="tx2">
                  <a:lumMod val="75000"/>
                </a:schemeClr>
              </a:solidFill>
              <a:latin typeface="Arial" panose="020B0604020202020204" pitchFamily="34" charset="0"/>
            </a:endParaRPr>
          </a:p>
          <a:p>
            <a:pPr marL="0" indent="0" algn="l"/>
            <a:r>
              <a:rPr lang="pt-BR" sz="1700" dirty="0">
                <a:solidFill>
                  <a:schemeClr val="tx2">
                    <a:lumMod val="75000"/>
                  </a:schemeClr>
                </a:solidFill>
                <a:latin typeface="Arial" panose="020B0604020202020204" pitchFamily="34" charset="0"/>
              </a:rPr>
              <a:t>O sistema tem a principal função de permitir a realização de diversas operações de limpeza e transformação dos dados, como a detecção e correção de erros de digitação, a remoção de duplicidades e a validação dos dados em relação a regras pré-definidas</a:t>
            </a:r>
          </a:p>
        </p:txBody>
      </p:sp>
      <p:pic>
        <p:nvPicPr>
          <p:cNvPr id="257" name="Google Shape;257;p35"/>
          <p:cNvPicPr preferRelativeResize="0"/>
          <p:nvPr/>
        </p:nvPicPr>
        <p:blipFill>
          <a:blip r:embed="rId4">
            <a:alphaModFix/>
          </a:blip>
          <a:stretch>
            <a:fillRect/>
          </a:stretch>
        </p:blipFill>
        <p:spPr>
          <a:xfrm>
            <a:off x="-17744" y="367049"/>
            <a:ext cx="1771074" cy="1769951"/>
          </a:xfrm>
          <a:prstGeom prst="rect">
            <a:avLst/>
          </a:prstGeom>
          <a:noFill/>
          <a:ln>
            <a:noFill/>
          </a:ln>
        </p:spPr>
      </p:pic>
      <p:pic>
        <p:nvPicPr>
          <p:cNvPr id="258" name="Google Shape;258;p35"/>
          <p:cNvPicPr preferRelativeResize="0"/>
          <p:nvPr/>
        </p:nvPicPr>
        <p:blipFill>
          <a:blip r:embed="rId5">
            <a:alphaModFix/>
          </a:blip>
          <a:stretch>
            <a:fillRect/>
          </a:stretch>
        </p:blipFill>
        <p:spPr>
          <a:xfrm>
            <a:off x="1989316" y="228526"/>
            <a:ext cx="831642" cy="831112"/>
          </a:xfrm>
          <a:prstGeom prst="rect">
            <a:avLst/>
          </a:prstGeom>
          <a:noFill/>
          <a:ln>
            <a:noFill/>
          </a:ln>
        </p:spPr>
      </p:pic>
      <p:pic>
        <p:nvPicPr>
          <p:cNvPr id="259" name="Google Shape;259;p35"/>
          <p:cNvPicPr preferRelativeResize="0"/>
          <p:nvPr/>
        </p:nvPicPr>
        <p:blipFill>
          <a:blip r:embed="rId6">
            <a:alphaModFix/>
          </a:blip>
          <a:stretch>
            <a:fillRect/>
          </a:stretch>
        </p:blipFill>
        <p:spPr>
          <a:xfrm>
            <a:off x="7834073" y="-57069"/>
            <a:ext cx="1309927" cy="1309093"/>
          </a:xfrm>
          <a:prstGeom prst="rect">
            <a:avLst/>
          </a:prstGeom>
          <a:noFill/>
          <a:ln>
            <a:noFill/>
          </a:ln>
        </p:spPr>
      </p:pic>
    </p:spTree>
    <p:extLst>
      <p:ext uri="{BB962C8B-B14F-4D97-AF65-F5344CB8AC3E}">
        <p14:creationId xmlns:p14="http://schemas.microsoft.com/office/powerpoint/2010/main" val="141161438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2"/>
          <p:cNvSpPr/>
          <p:nvPr/>
        </p:nvSpPr>
        <p:spPr>
          <a:xfrm rot="10800000" flipH="1">
            <a:off x="2587450" y="3909100"/>
            <a:ext cx="3969000" cy="536400"/>
          </a:xfrm>
          <a:prstGeom prst="round1Rect">
            <a:avLst>
              <a:gd name="adj" fmla="val 50000"/>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1F27DD"/>
              </a:solidFill>
              <a:latin typeface="Calibri"/>
              <a:ea typeface="Calibri"/>
              <a:cs typeface="Calibri"/>
              <a:sym typeface="Calibri"/>
            </a:endParaRPr>
          </a:p>
        </p:txBody>
      </p:sp>
      <p:sp>
        <p:nvSpPr>
          <p:cNvPr id="180" name="Google Shape;180;p32"/>
          <p:cNvSpPr txBox="1">
            <a:spLocks noGrp="1"/>
          </p:cNvSpPr>
          <p:nvPr>
            <p:ph type="title"/>
          </p:nvPr>
        </p:nvSpPr>
        <p:spPr>
          <a:xfrm>
            <a:off x="2135600" y="2148725"/>
            <a:ext cx="48729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Referencial Teórico</a:t>
            </a:r>
            <a:endParaRPr dirty="0"/>
          </a:p>
        </p:txBody>
      </p:sp>
      <p:sp>
        <p:nvSpPr>
          <p:cNvPr id="181" name="Google Shape;181;p32"/>
          <p:cNvSpPr txBox="1">
            <a:spLocks noGrp="1"/>
          </p:cNvSpPr>
          <p:nvPr>
            <p:ph type="subTitle" idx="1"/>
          </p:nvPr>
        </p:nvSpPr>
        <p:spPr>
          <a:xfrm>
            <a:off x="1905775" y="4023700"/>
            <a:ext cx="5332500" cy="3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400"/>
              <a:buFont typeface="Arial"/>
              <a:buNone/>
            </a:pPr>
            <a:r>
              <a:rPr lang="en" dirty="0"/>
              <a:t>Livros, revistas renomadas e artigos.</a:t>
            </a:r>
            <a:endParaRPr dirty="0"/>
          </a:p>
        </p:txBody>
      </p:sp>
      <p:sp>
        <p:nvSpPr>
          <p:cNvPr id="182" name="Google Shape;182;p32"/>
          <p:cNvSpPr/>
          <p:nvPr/>
        </p:nvSpPr>
        <p:spPr>
          <a:xfrm>
            <a:off x="3896080" y="984828"/>
            <a:ext cx="1370401" cy="759679"/>
          </a:xfrm>
          <a:prstGeom prst="rect">
            <a:avLst/>
          </a:prstGeom>
        </p:spPr>
        <p:txBody>
          <a:bodyPr>
            <a:prstTxWarp prst="textPlain">
              <a:avLst/>
            </a:prstTxWarp>
          </a:bodyPr>
          <a:lstStyle/>
          <a:p>
            <a:pPr lvl="0" algn="ctr"/>
            <a:r>
              <a:rPr b="0" i="0" dirty="0">
                <a:ln w="19050" cap="flat" cmpd="sng">
                  <a:solidFill>
                    <a:srgbClr val="FFFFFF"/>
                  </a:solidFill>
                  <a:prstDash val="solid"/>
                  <a:round/>
                  <a:headEnd type="none" w="sm" len="sm"/>
                  <a:tailEnd type="none" w="sm" len="sm"/>
                </a:ln>
                <a:noFill/>
                <a:latin typeface="Raleway;900"/>
              </a:rPr>
              <a:t>0</a:t>
            </a:r>
            <a:r>
              <a:rPr lang="pt-BR" dirty="0">
                <a:ln w="19050" cap="flat" cmpd="sng">
                  <a:solidFill>
                    <a:srgbClr val="FFFFFF"/>
                  </a:solidFill>
                  <a:prstDash val="solid"/>
                  <a:round/>
                  <a:headEnd type="none" w="sm" len="sm"/>
                  <a:tailEnd type="none" w="sm" len="sm"/>
                </a:ln>
                <a:noFill/>
                <a:latin typeface="Raleway;900"/>
              </a:rPr>
              <a:t>2</a:t>
            </a:r>
            <a:endParaRPr b="0" i="0" dirty="0">
              <a:ln w="19050" cap="flat" cmpd="sng">
                <a:solidFill>
                  <a:srgbClr val="FFFFFF"/>
                </a:solidFill>
                <a:prstDash val="solid"/>
                <a:round/>
                <a:headEnd type="none" w="sm" len="sm"/>
                <a:tailEnd type="none" w="sm" len="sm"/>
              </a:ln>
              <a:noFill/>
              <a:latin typeface="Raleway;900"/>
            </a:endParaRPr>
          </a:p>
        </p:txBody>
      </p:sp>
      <p:sp>
        <p:nvSpPr>
          <p:cNvPr id="183" name="Google Shape;183;p32">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184" name="Google Shape;184;p32">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pic>
        <p:nvPicPr>
          <p:cNvPr id="185" name="Google Shape;185;p32"/>
          <p:cNvPicPr preferRelativeResize="0"/>
          <p:nvPr/>
        </p:nvPicPr>
        <p:blipFill>
          <a:blip r:embed="rId4">
            <a:alphaModFix/>
          </a:blip>
          <a:stretch>
            <a:fillRect/>
          </a:stretch>
        </p:blipFill>
        <p:spPr>
          <a:xfrm>
            <a:off x="-938875" y="-527100"/>
            <a:ext cx="3783551" cy="3783551"/>
          </a:xfrm>
          <a:prstGeom prst="rect">
            <a:avLst/>
          </a:prstGeom>
          <a:noFill/>
          <a:ln>
            <a:noFill/>
          </a:ln>
        </p:spPr>
      </p:pic>
      <p:pic>
        <p:nvPicPr>
          <p:cNvPr id="186" name="Google Shape;186;p32"/>
          <p:cNvPicPr preferRelativeResize="0"/>
          <p:nvPr/>
        </p:nvPicPr>
        <p:blipFill>
          <a:blip r:embed="rId5">
            <a:alphaModFix/>
          </a:blip>
          <a:stretch>
            <a:fillRect/>
          </a:stretch>
        </p:blipFill>
        <p:spPr>
          <a:xfrm>
            <a:off x="6970422" y="548525"/>
            <a:ext cx="1504206" cy="1501800"/>
          </a:xfrm>
          <a:prstGeom prst="rect">
            <a:avLst/>
          </a:prstGeom>
          <a:noFill/>
          <a:ln>
            <a:noFill/>
          </a:ln>
        </p:spPr>
      </p:pic>
    </p:spTree>
    <p:extLst>
      <p:ext uri="{BB962C8B-B14F-4D97-AF65-F5344CB8AC3E}">
        <p14:creationId xmlns:p14="http://schemas.microsoft.com/office/powerpoint/2010/main" val="4099208266"/>
      </p:ext>
    </p:extLst>
  </p:cSld>
  <p:clrMapOvr>
    <a:masterClrMapping/>
  </p:clrMapOvr>
  <p:transition spd="slow">
    <p:push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4" name="Google Shape;281;p37">
            <a:extLst>
              <a:ext uri="{FF2B5EF4-FFF2-40B4-BE49-F238E27FC236}">
                <a16:creationId xmlns:a16="http://schemas.microsoft.com/office/drawing/2014/main" id="{9B1B550F-60A0-B8AD-49B8-D7068A952B27}"/>
              </a:ext>
            </a:extLst>
          </p:cNvPr>
          <p:cNvSpPr/>
          <p:nvPr/>
        </p:nvSpPr>
        <p:spPr>
          <a:xfrm rot="10800000" flipH="1">
            <a:off x="5003611" y="1315624"/>
            <a:ext cx="3420391" cy="2844895"/>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FFFFFF"/>
              </a:solidFill>
              <a:latin typeface="Calibri"/>
              <a:ea typeface="Calibri"/>
              <a:cs typeface="Calibri"/>
              <a:sym typeface="Calibri"/>
            </a:endParaRPr>
          </a:p>
        </p:txBody>
      </p:sp>
      <p:pic>
        <p:nvPicPr>
          <p:cNvPr id="278" name="Google Shape;278;p37"/>
          <p:cNvPicPr preferRelativeResize="0"/>
          <p:nvPr/>
        </p:nvPicPr>
        <p:blipFill>
          <a:blip r:embed="rId3">
            <a:alphaModFix/>
          </a:blip>
          <a:stretch>
            <a:fillRect/>
          </a:stretch>
        </p:blipFill>
        <p:spPr>
          <a:xfrm>
            <a:off x="6468804" y="153291"/>
            <a:ext cx="1019649" cy="1019673"/>
          </a:xfrm>
          <a:prstGeom prst="rect">
            <a:avLst/>
          </a:prstGeom>
          <a:noFill/>
          <a:ln>
            <a:noFill/>
          </a:ln>
        </p:spPr>
      </p:pic>
      <p:pic>
        <p:nvPicPr>
          <p:cNvPr id="279" name="Google Shape;279;p37"/>
          <p:cNvPicPr preferRelativeResize="0"/>
          <p:nvPr/>
        </p:nvPicPr>
        <p:blipFill>
          <a:blip r:embed="rId3">
            <a:alphaModFix/>
          </a:blip>
          <a:stretch>
            <a:fillRect/>
          </a:stretch>
        </p:blipFill>
        <p:spPr>
          <a:xfrm>
            <a:off x="1798569" y="189202"/>
            <a:ext cx="1019648" cy="1019675"/>
          </a:xfrm>
          <a:prstGeom prst="rect">
            <a:avLst/>
          </a:prstGeom>
          <a:noFill/>
          <a:ln>
            <a:noFill/>
          </a:ln>
        </p:spPr>
      </p:pic>
      <p:sp>
        <p:nvSpPr>
          <p:cNvPr id="281" name="Google Shape;281;p37"/>
          <p:cNvSpPr/>
          <p:nvPr/>
        </p:nvSpPr>
        <p:spPr>
          <a:xfrm rot="10800000" flipH="1">
            <a:off x="720000" y="1315624"/>
            <a:ext cx="3420391" cy="2844895"/>
          </a:xfrm>
          <a:prstGeom prst="round1Rect">
            <a:avLst>
              <a:gd name="adj" fmla="val 18823"/>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rgbClr val="FFFFFF"/>
              </a:solidFill>
              <a:latin typeface="Calibri"/>
              <a:ea typeface="Calibri"/>
              <a:cs typeface="Calibri"/>
              <a:sym typeface="Calibri"/>
            </a:endParaRPr>
          </a:p>
        </p:txBody>
      </p:sp>
      <p:grpSp>
        <p:nvGrpSpPr>
          <p:cNvPr id="282" name="Google Shape;282;p37"/>
          <p:cNvGrpSpPr/>
          <p:nvPr/>
        </p:nvGrpSpPr>
        <p:grpSpPr>
          <a:xfrm>
            <a:off x="6789716" y="508112"/>
            <a:ext cx="377825" cy="309994"/>
            <a:chOff x="4209618" y="2941936"/>
            <a:chExt cx="503766" cy="413325"/>
          </a:xfrm>
        </p:grpSpPr>
        <p:sp>
          <p:nvSpPr>
            <p:cNvPr id="283" name="Google Shape;283;p37"/>
            <p:cNvSpPr/>
            <p:nvPr/>
          </p:nvSpPr>
          <p:spPr>
            <a:xfrm>
              <a:off x="4299114" y="3037753"/>
              <a:ext cx="414270" cy="317508"/>
            </a:xfrm>
            <a:custGeom>
              <a:avLst/>
              <a:gdLst/>
              <a:ahLst/>
              <a:cxnLst/>
              <a:rect l="l" t="t" r="r" b="b"/>
              <a:pathLst>
                <a:path w="414270" h="317508" extrusionOk="0">
                  <a:moveTo>
                    <a:pt x="264824" y="-1522"/>
                  </a:moveTo>
                  <a:lnTo>
                    <a:pt x="264824" y="94572"/>
                  </a:lnTo>
                  <a:cubicBezTo>
                    <a:pt x="264824" y="119031"/>
                    <a:pt x="244997" y="138866"/>
                    <a:pt x="220531" y="138866"/>
                  </a:cubicBezTo>
                  <a:lnTo>
                    <a:pt x="206845" y="138866"/>
                  </a:lnTo>
                  <a:cubicBezTo>
                    <a:pt x="208076" y="145705"/>
                    <a:pt x="210276" y="152341"/>
                    <a:pt x="213376" y="158565"/>
                  </a:cubicBezTo>
                  <a:cubicBezTo>
                    <a:pt x="224277" y="180464"/>
                    <a:pt x="215358" y="207055"/>
                    <a:pt x="193452" y="217956"/>
                  </a:cubicBezTo>
                  <a:cubicBezTo>
                    <a:pt x="183257" y="223031"/>
                    <a:pt x="171493" y="223976"/>
                    <a:pt x="160607" y="220606"/>
                  </a:cubicBezTo>
                  <a:cubicBezTo>
                    <a:pt x="130210" y="211206"/>
                    <a:pt x="90789" y="189390"/>
                    <a:pt x="67621" y="138866"/>
                  </a:cubicBezTo>
                  <a:lnTo>
                    <a:pt x="55" y="138866"/>
                  </a:lnTo>
                  <a:cubicBezTo>
                    <a:pt x="-546" y="143760"/>
                    <a:pt x="-869" y="148693"/>
                    <a:pt x="-906" y="153625"/>
                  </a:cubicBezTo>
                  <a:cubicBezTo>
                    <a:pt x="-906" y="183219"/>
                    <a:pt x="9184" y="211957"/>
                    <a:pt x="28328" y="237077"/>
                  </a:cubicBezTo>
                  <a:cubicBezTo>
                    <a:pt x="26684" y="257377"/>
                    <a:pt x="17847" y="276423"/>
                    <a:pt x="3418" y="290792"/>
                  </a:cubicBezTo>
                  <a:cubicBezTo>
                    <a:pt x="-2347" y="296558"/>
                    <a:pt x="-2347" y="305904"/>
                    <a:pt x="3418" y="311662"/>
                  </a:cubicBezTo>
                  <a:cubicBezTo>
                    <a:pt x="6188" y="314433"/>
                    <a:pt x="9942" y="315986"/>
                    <a:pt x="13853" y="315986"/>
                  </a:cubicBezTo>
                  <a:lnTo>
                    <a:pt x="43380" y="315986"/>
                  </a:lnTo>
                  <a:cubicBezTo>
                    <a:pt x="64040" y="316054"/>
                    <a:pt x="83769" y="307398"/>
                    <a:pt x="97718" y="292158"/>
                  </a:cubicBezTo>
                  <a:cubicBezTo>
                    <a:pt x="130150" y="307781"/>
                    <a:pt x="167221" y="315986"/>
                    <a:pt x="205741" y="315986"/>
                  </a:cubicBezTo>
                  <a:cubicBezTo>
                    <a:pt x="319680" y="315986"/>
                    <a:pt x="413365" y="243165"/>
                    <a:pt x="413365" y="153625"/>
                  </a:cubicBezTo>
                  <a:cubicBezTo>
                    <a:pt x="413365" y="80991"/>
                    <a:pt x="352112" y="18875"/>
                    <a:pt x="264779" y="-1484"/>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F27DD"/>
                </a:solidFill>
                <a:latin typeface="Calibri"/>
                <a:ea typeface="Calibri"/>
                <a:cs typeface="Calibri"/>
                <a:sym typeface="Calibri"/>
              </a:endParaRPr>
            </a:p>
          </p:txBody>
        </p:sp>
        <p:sp>
          <p:nvSpPr>
            <p:cNvPr id="284" name="Google Shape;284;p37"/>
            <p:cNvSpPr/>
            <p:nvPr/>
          </p:nvSpPr>
          <p:spPr>
            <a:xfrm>
              <a:off x="4209618" y="2941936"/>
              <a:ext cx="325713" cy="290403"/>
            </a:xfrm>
            <a:custGeom>
              <a:avLst/>
              <a:gdLst/>
              <a:ahLst/>
              <a:cxnLst/>
              <a:rect l="l" t="t" r="r" b="b"/>
              <a:pathLst>
                <a:path w="325713" h="290403" extrusionOk="0">
                  <a:moveTo>
                    <a:pt x="13853" y="205125"/>
                  </a:moveTo>
                  <a:lnTo>
                    <a:pt x="177198" y="205125"/>
                  </a:lnTo>
                  <a:cubicBezTo>
                    <a:pt x="179015" y="208076"/>
                    <a:pt x="192386" y="267639"/>
                    <a:pt x="258893" y="288209"/>
                  </a:cubicBezTo>
                  <a:cubicBezTo>
                    <a:pt x="266671" y="290634"/>
                    <a:pt x="274944" y="286287"/>
                    <a:pt x="277361" y="278510"/>
                  </a:cubicBezTo>
                  <a:cubicBezTo>
                    <a:pt x="278495" y="274869"/>
                    <a:pt x="278172" y="270927"/>
                    <a:pt x="276468" y="267519"/>
                  </a:cubicBezTo>
                  <a:cubicBezTo>
                    <a:pt x="269471" y="253510"/>
                    <a:pt x="265808" y="238083"/>
                    <a:pt x="265755" y="222422"/>
                  </a:cubicBezTo>
                  <a:lnTo>
                    <a:pt x="265755" y="205155"/>
                  </a:lnTo>
                  <a:lnTo>
                    <a:pt x="310048" y="205155"/>
                  </a:lnTo>
                  <a:cubicBezTo>
                    <a:pt x="318202" y="205155"/>
                    <a:pt x="324808" y="198549"/>
                    <a:pt x="324808" y="190396"/>
                  </a:cubicBezTo>
                  <a:lnTo>
                    <a:pt x="324808" y="13245"/>
                  </a:lnTo>
                  <a:cubicBezTo>
                    <a:pt x="324815" y="5092"/>
                    <a:pt x="318209" y="-1514"/>
                    <a:pt x="310056" y="-1522"/>
                  </a:cubicBezTo>
                  <a:cubicBezTo>
                    <a:pt x="310056" y="-1522"/>
                    <a:pt x="310048" y="-1522"/>
                    <a:pt x="310048" y="-1522"/>
                  </a:cubicBezTo>
                  <a:lnTo>
                    <a:pt x="13853" y="-1522"/>
                  </a:lnTo>
                  <a:cubicBezTo>
                    <a:pt x="5708" y="-1529"/>
                    <a:pt x="-899" y="5077"/>
                    <a:pt x="-906" y="13222"/>
                  </a:cubicBezTo>
                  <a:cubicBezTo>
                    <a:pt x="-906" y="13230"/>
                    <a:pt x="-906" y="13237"/>
                    <a:pt x="-906" y="13245"/>
                  </a:cubicBezTo>
                  <a:lnTo>
                    <a:pt x="-906" y="190366"/>
                  </a:lnTo>
                  <a:cubicBezTo>
                    <a:pt x="-914" y="198511"/>
                    <a:pt x="5693" y="205118"/>
                    <a:pt x="13838" y="205125"/>
                  </a:cubicBezTo>
                  <a:cubicBezTo>
                    <a:pt x="13846" y="205125"/>
                    <a:pt x="13846" y="205125"/>
                    <a:pt x="13853" y="205125"/>
                  </a:cubicBezTo>
                  <a:close/>
                  <a:moveTo>
                    <a:pt x="250996" y="72283"/>
                  </a:moveTo>
                  <a:cubicBezTo>
                    <a:pt x="267302" y="72283"/>
                    <a:pt x="280515" y="85496"/>
                    <a:pt x="280515" y="101802"/>
                  </a:cubicBezTo>
                  <a:cubicBezTo>
                    <a:pt x="280515" y="118108"/>
                    <a:pt x="267302" y="131321"/>
                    <a:pt x="250996" y="131321"/>
                  </a:cubicBezTo>
                  <a:cubicBezTo>
                    <a:pt x="234690" y="131321"/>
                    <a:pt x="221477" y="118108"/>
                    <a:pt x="221477" y="101802"/>
                  </a:cubicBezTo>
                  <a:cubicBezTo>
                    <a:pt x="221499" y="85511"/>
                    <a:pt x="234705" y="72305"/>
                    <a:pt x="250996" y="72283"/>
                  </a:cubicBezTo>
                  <a:close/>
                  <a:moveTo>
                    <a:pt x="162409" y="72283"/>
                  </a:moveTo>
                  <a:cubicBezTo>
                    <a:pt x="178715" y="72283"/>
                    <a:pt x="191928" y="85496"/>
                    <a:pt x="191928" y="101802"/>
                  </a:cubicBezTo>
                  <a:cubicBezTo>
                    <a:pt x="191928" y="118108"/>
                    <a:pt x="178715" y="131321"/>
                    <a:pt x="162409" y="131321"/>
                  </a:cubicBezTo>
                  <a:cubicBezTo>
                    <a:pt x="146103" y="131321"/>
                    <a:pt x="132890" y="118108"/>
                    <a:pt x="132890" y="101802"/>
                  </a:cubicBezTo>
                  <a:cubicBezTo>
                    <a:pt x="132913" y="85511"/>
                    <a:pt x="146118" y="72305"/>
                    <a:pt x="162409" y="72283"/>
                  </a:cubicBezTo>
                  <a:close/>
                  <a:moveTo>
                    <a:pt x="73822" y="72283"/>
                  </a:moveTo>
                  <a:cubicBezTo>
                    <a:pt x="90128" y="72283"/>
                    <a:pt x="103341" y="85496"/>
                    <a:pt x="103341" y="101802"/>
                  </a:cubicBezTo>
                  <a:cubicBezTo>
                    <a:pt x="103341" y="118108"/>
                    <a:pt x="90128" y="131321"/>
                    <a:pt x="73822" y="131321"/>
                  </a:cubicBezTo>
                  <a:cubicBezTo>
                    <a:pt x="57516" y="131321"/>
                    <a:pt x="44303" y="118108"/>
                    <a:pt x="44303" y="101802"/>
                  </a:cubicBezTo>
                  <a:cubicBezTo>
                    <a:pt x="44326" y="85511"/>
                    <a:pt x="57531" y="72305"/>
                    <a:pt x="73822" y="72283"/>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F27DD"/>
                </a:solidFill>
                <a:latin typeface="Calibri"/>
                <a:ea typeface="Calibri"/>
                <a:cs typeface="Calibri"/>
                <a:sym typeface="Calibri"/>
              </a:endParaRPr>
            </a:p>
          </p:txBody>
        </p:sp>
      </p:grpSp>
      <p:grpSp>
        <p:nvGrpSpPr>
          <p:cNvPr id="285" name="Google Shape;285;p37"/>
          <p:cNvGrpSpPr/>
          <p:nvPr/>
        </p:nvGrpSpPr>
        <p:grpSpPr>
          <a:xfrm>
            <a:off x="2186591" y="515040"/>
            <a:ext cx="243604" cy="377857"/>
            <a:chOff x="1033633" y="3701373"/>
            <a:chExt cx="324805" cy="503810"/>
          </a:xfrm>
        </p:grpSpPr>
        <p:sp>
          <p:nvSpPr>
            <p:cNvPr id="286" name="Google Shape;286;p37"/>
            <p:cNvSpPr/>
            <p:nvPr/>
          </p:nvSpPr>
          <p:spPr>
            <a:xfrm>
              <a:off x="1151799" y="4072341"/>
              <a:ext cx="88586" cy="59060"/>
            </a:xfrm>
            <a:custGeom>
              <a:avLst/>
              <a:gdLst/>
              <a:ahLst/>
              <a:cxnLst/>
              <a:rect l="l" t="t" r="r" b="b"/>
              <a:pathLst>
                <a:path w="88586" h="59060" extrusionOk="0">
                  <a:moveTo>
                    <a:pt x="87658" y="13245"/>
                  </a:moveTo>
                  <a:cubicBezTo>
                    <a:pt x="87651" y="5092"/>
                    <a:pt x="81052" y="-1514"/>
                    <a:pt x="72899" y="-1522"/>
                  </a:cubicBezTo>
                  <a:lnTo>
                    <a:pt x="13853" y="-1522"/>
                  </a:lnTo>
                  <a:cubicBezTo>
                    <a:pt x="5700" y="-1514"/>
                    <a:pt x="-899" y="5092"/>
                    <a:pt x="-906" y="13245"/>
                  </a:cubicBezTo>
                  <a:lnTo>
                    <a:pt x="-906" y="57538"/>
                  </a:lnTo>
                  <a:lnTo>
                    <a:pt x="87681" y="57538"/>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F27DD"/>
                </a:solidFill>
                <a:latin typeface="Calibri"/>
                <a:ea typeface="Calibri"/>
                <a:cs typeface="Calibri"/>
                <a:sym typeface="Calibri"/>
              </a:endParaRPr>
            </a:p>
          </p:txBody>
        </p:sp>
        <p:sp>
          <p:nvSpPr>
            <p:cNvPr id="287" name="Google Shape;287;p37"/>
            <p:cNvSpPr/>
            <p:nvPr/>
          </p:nvSpPr>
          <p:spPr>
            <a:xfrm>
              <a:off x="1181325" y="3983784"/>
              <a:ext cx="29518" cy="29518"/>
            </a:xfrm>
            <a:custGeom>
              <a:avLst/>
              <a:gdLst/>
              <a:ahLst/>
              <a:cxnLst/>
              <a:rect l="l" t="t" r="r" b="b"/>
              <a:pathLst>
                <a:path w="29518" h="29518" extrusionOk="0">
                  <a:moveTo>
                    <a:pt x="13853" y="-1522"/>
                  </a:moveTo>
                  <a:cubicBezTo>
                    <a:pt x="5700" y="-1522"/>
                    <a:pt x="-906" y="5085"/>
                    <a:pt x="-906" y="13238"/>
                  </a:cubicBezTo>
                  <a:cubicBezTo>
                    <a:pt x="-906" y="21391"/>
                    <a:pt x="5700" y="27997"/>
                    <a:pt x="13853" y="27997"/>
                  </a:cubicBezTo>
                  <a:cubicBezTo>
                    <a:pt x="22006" y="27997"/>
                    <a:pt x="28613" y="21391"/>
                    <a:pt x="28613" y="13238"/>
                  </a:cubicBezTo>
                  <a:cubicBezTo>
                    <a:pt x="28605" y="5092"/>
                    <a:pt x="21999" y="-1514"/>
                    <a:pt x="13853" y="-1522"/>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F27DD"/>
                </a:solidFill>
                <a:latin typeface="Calibri"/>
                <a:ea typeface="Calibri"/>
                <a:cs typeface="Calibri"/>
                <a:sym typeface="Calibri"/>
              </a:endParaRPr>
            </a:p>
          </p:txBody>
        </p:sp>
        <p:sp>
          <p:nvSpPr>
            <p:cNvPr id="288" name="Google Shape;288;p37"/>
            <p:cNvSpPr/>
            <p:nvPr/>
          </p:nvSpPr>
          <p:spPr>
            <a:xfrm>
              <a:off x="1033633" y="3849958"/>
              <a:ext cx="324805" cy="355225"/>
            </a:xfrm>
            <a:custGeom>
              <a:avLst/>
              <a:gdLst/>
              <a:ahLst/>
              <a:cxnLst/>
              <a:rect l="l" t="t" r="r" b="b"/>
              <a:pathLst>
                <a:path w="324805" h="355225" extrusionOk="0">
                  <a:moveTo>
                    <a:pt x="13943" y="353703"/>
                  </a:moveTo>
                  <a:lnTo>
                    <a:pt x="309140" y="353703"/>
                  </a:lnTo>
                  <a:cubicBezTo>
                    <a:pt x="317286" y="353711"/>
                    <a:pt x="323892" y="347119"/>
                    <a:pt x="323900" y="338974"/>
                  </a:cubicBezTo>
                  <a:cubicBezTo>
                    <a:pt x="323900" y="338967"/>
                    <a:pt x="323900" y="338952"/>
                    <a:pt x="323900" y="338944"/>
                  </a:cubicBezTo>
                  <a:lnTo>
                    <a:pt x="323900" y="13237"/>
                  </a:lnTo>
                  <a:cubicBezTo>
                    <a:pt x="323907" y="5092"/>
                    <a:pt x="317301" y="-1515"/>
                    <a:pt x="309155" y="-1522"/>
                  </a:cubicBezTo>
                  <a:cubicBezTo>
                    <a:pt x="309148" y="-1522"/>
                    <a:pt x="309148" y="-1522"/>
                    <a:pt x="309140" y="-1522"/>
                  </a:cubicBezTo>
                  <a:lnTo>
                    <a:pt x="220553" y="-1522"/>
                  </a:lnTo>
                  <a:lnTo>
                    <a:pt x="220553" y="13237"/>
                  </a:lnTo>
                  <a:cubicBezTo>
                    <a:pt x="220553" y="37696"/>
                    <a:pt x="200719" y="57531"/>
                    <a:pt x="176260" y="57531"/>
                  </a:cubicBezTo>
                  <a:lnTo>
                    <a:pt x="146734" y="57531"/>
                  </a:lnTo>
                  <a:cubicBezTo>
                    <a:pt x="122275" y="57531"/>
                    <a:pt x="102440" y="37696"/>
                    <a:pt x="102440" y="13237"/>
                  </a:cubicBezTo>
                  <a:lnTo>
                    <a:pt x="102440" y="-1522"/>
                  </a:lnTo>
                  <a:lnTo>
                    <a:pt x="13853" y="-1522"/>
                  </a:lnTo>
                  <a:cubicBezTo>
                    <a:pt x="5708" y="-1529"/>
                    <a:pt x="-898" y="5077"/>
                    <a:pt x="-906" y="13222"/>
                  </a:cubicBezTo>
                  <a:cubicBezTo>
                    <a:pt x="-906" y="13230"/>
                    <a:pt x="-906" y="13230"/>
                    <a:pt x="-906" y="13237"/>
                  </a:cubicBezTo>
                  <a:lnTo>
                    <a:pt x="-906" y="338944"/>
                  </a:lnTo>
                  <a:cubicBezTo>
                    <a:pt x="-914" y="347089"/>
                    <a:pt x="5678" y="353696"/>
                    <a:pt x="13823" y="353703"/>
                  </a:cubicBezTo>
                  <a:cubicBezTo>
                    <a:pt x="13831" y="353703"/>
                    <a:pt x="13846" y="353703"/>
                    <a:pt x="13853" y="353703"/>
                  </a:cubicBezTo>
                  <a:close/>
                  <a:moveTo>
                    <a:pt x="87741" y="235628"/>
                  </a:moveTo>
                  <a:cubicBezTo>
                    <a:pt x="87763" y="211176"/>
                    <a:pt x="107583" y="191357"/>
                    <a:pt x="132034" y="191334"/>
                  </a:cubicBezTo>
                  <a:lnTo>
                    <a:pt x="161561" y="191334"/>
                  </a:lnTo>
                  <a:cubicBezTo>
                    <a:pt x="137102" y="191334"/>
                    <a:pt x="117267" y="171500"/>
                    <a:pt x="117267" y="147041"/>
                  </a:cubicBezTo>
                  <a:cubicBezTo>
                    <a:pt x="117267" y="122582"/>
                    <a:pt x="137102" y="102748"/>
                    <a:pt x="161561" y="102748"/>
                  </a:cubicBezTo>
                  <a:cubicBezTo>
                    <a:pt x="186020" y="102748"/>
                    <a:pt x="205854" y="122582"/>
                    <a:pt x="205854" y="147041"/>
                  </a:cubicBezTo>
                  <a:cubicBezTo>
                    <a:pt x="205831" y="171492"/>
                    <a:pt x="186012" y="191312"/>
                    <a:pt x="161561" y="191334"/>
                  </a:cubicBezTo>
                  <a:lnTo>
                    <a:pt x="191080" y="191334"/>
                  </a:lnTo>
                  <a:cubicBezTo>
                    <a:pt x="215531" y="191357"/>
                    <a:pt x="235350" y="211176"/>
                    <a:pt x="235373" y="235628"/>
                  </a:cubicBezTo>
                  <a:lnTo>
                    <a:pt x="235373" y="294665"/>
                  </a:lnTo>
                  <a:cubicBezTo>
                    <a:pt x="235373" y="302818"/>
                    <a:pt x="228766" y="309425"/>
                    <a:pt x="220613" y="309425"/>
                  </a:cubicBezTo>
                  <a:lnTo>
                    <a:pt x="102500" y="309425"/>
                  </a:lnTo>
                  <a:cubicBezTo>
                    <a:pt x="94347" y="309425"/>
                    <a:pt x="87741" y="302818"/>
                    <a:pt x="87741" y="294665"/>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F27DD"/>
                </a:solidFill>
                <a:latin typeface="Calibri"/>
                <a:ea typeface="Calibri"/>
                <a:cs typeface="Calibri"/>
                <a:sym typeface="Calibri"/>
              </a:endParaRPr>
            </a:p>
          </p:txBody>
        </p:sp>
        <p:sp>
          <p:nvSpPr>
            <p:cNvPr id="289" name="Google Shape;289;p37"/>
            <p:cNvSpPr/>
            <p:nvPr/>
          </p:nvSpPr>
          <p:spPr>
            <a:xfrm>
              <a:off x="1054564" y="3701373"/>
              <a:ext cx="283033" cy="178134"/>
            </a:xfrm>
            <a:custGeom>
              <a:avLst/>
              <a:gdLst/>
              <a:ahLst/>
              <a:cxnLst/>
              <a:rect l="l" t="t" r="r" b="b"/>
              <a:pathLst>
                <a:path w="283033" h="178134" extrusionOk="0">
                  <a:moveTo>
                    <a:pt x="66810" y="88041"/>
                  </a:moveTo>
                  <a:lnTo>
                    <a:pt x="52050" y="88041"/>
                  </a:lnTo>
                  <a:cubicBezTo>
                    <a:pt x="43897" y="88041"/>
                    <a:pt x="37291" y="94647"/>
                    <a:pt x="37291" y="102800"/>
                  </a:cubicBezTo>
                  <a:cubicBezTo>
                    <a:pt x="37291" y="110953"/>
                    <a:pt x="43897" y="117560"/>
                    <a:pt x="52050" y="117560"/>
                  </a:cubicBezTo>
                  <a:lnTo>
                    <a:pt x="111088" y="117560"/>
                  </a:lnTo>
                  <a:lnTo>
                    <a:pt x="111088" y="161853"/>
                  </a:lnTo>
                  <a:cubicBezTo>
                    <a:pt x="111088" y="170006"/>
                    <a:pt x="117695" y="176613"/>
                    <a:pt x="125848" y="176613"/>
                  </a:cubicBezTo>
                  <a:lnTo>
                    <a:pt x="155374" y="176613"/>
                  </a:lnTo>
                  <a:cubicBezTo>
                    <a:pt x="163527" y="176613"/>
                    <a:pt x="170133" y="170006"/>
                    <a:pt x="170133" y="161853"/>
                  </a:cubicBezTo>
                  <a:lnTo>
                    <a:pt x="170133" y="117560"/>
                  </a:lnTo>
                  <a:lnTo>
                    <a:pt x="229171" y="117560"/>
                  </a:lnTo>
                  <a:cubicBezTo>
                    <a:pt x="237324" y="117560"/>
                    <a:pt x="243931" y="110953"/>
                    <a:pt x="243931" y="102800"/>
                  </a:cubicBezTo>
                  <a:cubicBezTo>
                    <a:pt x="243931" y="94647"/>
                    <a:pt x="237324" y="88041"/>
                    <a:pt x="229171" y="88041"/>
                  </a:cubicBezTo>
                  <a:lnTo>
                    <a:pt x="214412" y="88041"/>
                  </a:lnTo>
                  <a:lnTo>
                    <a:pt x="277774" y="23688"/>
                  </a:lnTo>
                  <a:cubicBezTo>
                    <a:pt x="287075" y="14394"/>
                    <a:pt x="280484" y="-1507"/>
                    <a:pt x="267339" y="-1507"/>
                  </a:cubicBezTo>
                  <a:lnTo>
                    <a:pt x="220530" y="-1507"/>
                  </a:lnTo>
                  <a:cubicBezTo>
                    <a:pt x="216619" y="-1507"/>
                    <a:pt x="212865" y="47"/>
                    <a:pt x="210095" y="2817"/>
                  </a:cubicBezTo>
                  <a:lnTo>
                    <a:pt x="140622" y="73281"/>
                  </a:lnTo>
                  <a:lnTo>
                    <a:pt x="71134" y="2802"/>
                  </a:lnTo>
                  <a:cubicBezTo>
                    <a:pt x="68364" y="32"/>
                    <a:pt x="64610" y="-1522"/>
                    <a:pt x="60691" y="-1522"/>
                  </a:cubicBezTo>
                  <a:lnTo>
                    <a:pt x="13883" y="-1522"/>
                  </a:lnTo>
                  <a:cubicBezTo>
                    <a:pt x="738" y="-1522"/>
                    <a:pt x="-5854" y="14379"/>
                    <a:pt x="3448" y="23673"/>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F27DD"/>
                </a:solidFill>
                <a:latin typeface="Calibri"/>
                <a:ea typeface="Calibri"/>
                <a:cs typeface="Calibri"/>
                <a:sym typeface="Calibri"/>
              </a:endParaRPr>
            </a:p>
          </p:txBody>
        </p:sp>
      </p:grpSp>
      <p:sp>
        <p:nvSpPr>
          <p:cNvPr id="290" name="Google Shape;290;p37"/>
          <p:cNvSpPr txBox="1">
            <a:spLocks noGrp="1"/>
          </p:cNvSpPr>
          <p:nvPr>
            <p:ph type="title"/>
          </p:nvPr>
        </p:nvSpPr>
        <p:spPr>
          <a:xfrm>
            <a:off x="720000" y="519100"/>
            <a:ext cx="7704000" cy="6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Referencial</a:t>
            </a:r>
            <a:endParaRPr dirty="0"/>
          </a:p>
        </p:txBody>
      </p:sp>
      <p:sp>
        <p:nvSpPr>
          <p:cNvPr id="293" name="Google Shape;293;p37"/>
          <p:cNvSpPr txBox="1">
            <a:spLocks noGrp="1"/>
          </p:cNvSpPr>
          <p:nvPr>
            <p:ph type="subTitle" idx="3"/>
          </p:nvPr>
        </p:nvSpPr>
        <p:spPr>
          <a:xfrm>
            <a:off x="892252" y="1446700"/>
            <a:ext cx="3159600" cy="26132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1600" b="0" i="0" dirty="0">
                <a:effectLst/>
                <a:latin typeface="Arial" panose="020B0604020202020204" pitchFamily="34" charset="0"/>
              </a:rPr>
              <a:t>O processo de ETL é uma atividade crítica para organizações que desejam integrar e analisar dados de diversas fontes de forma eficiente.</a:t>
            </a:r>
          </a:p>
          <a:p>
            <a:pPr marL="0" lvl="0" indent="0" algn="l" rtl="0">
              <a:spcBef>
                <a:spcPts val="0"/>
              </a:spcBef>
              <a:spcAft>
                <a:spcPts val="0"/>
              </a:spcAft>
              <a:buNone/>
            </a:pPr>
            <a:endParaRPr lang="pt-BR" sz="1600" dirty="0">
              <a:latin typeface="Arial" panose="020B0604020202020204" pitchFamily="34" charset="0"/>
            </a:endParaRPr>
          </a:p>
          <a:p>
            <a:pPr marL="0" lvl="0" indent="0" algn="l" rtl="0">
              <a:spcBef>
                <a:spcPts val="0"/>
              </a:spcBef>
              <a:spcAft>
                <a:spcPts val="0"/>
              </a:spcAft>
              <a:buNone/>
            </a:pPr>
            <a:r>
              <a:rPr lang="pt-BR" sz="1600" b="0" i="0" dirty="0">
                <a:effectLst/>
                <a:latin typeface="Arial" panose="020B0604020202020204" pitchFamily="34" charset="0"/>
              </a:rPr>
              <a:t>Nesse sentido, diversas abordagens e ferramentas têm sido desenvolvidas para auxiliar no processo de ETL de dados</a:t>
            </a:r>
            <a:endParaRPr sz="1600" dirty="0"/>
          </a:p>
        </p:txBody>
      </p:sp>
      <p:sp>
        <p:nvSpPr>
          <p:cNvPr id="294" name="Google Shape;294;p37"/>
          <p:cNvSpPr txBox="1">
            <a:spLocks noGrp="1"/>
          </p:cNvSpPr>
          <p:nvPr>
            <p:ph type="subTitle" idx="4"/>
          </p:nvPr>
        </p:nvSpPr>
        <p:spPr>
          <a:xfrm>
            <a:off x="5134006" y="2241253"/>
            <a:ext cx="3159600" cy="10241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1600" b="0" i="0" dirty="0">
                <a:effectLst/>
                <a:latin typeface="Arial" panose="020B0604020202020204" pitchFamily="34" charset="0"/>
              </a:rPr>
              <a:t>Kimball, 2013 – </a:t>
            </a:r>
          </a:p>
          <a:p>
            <a:pPr marL="0" lvl="0" indent="0" algn="ctr" rtl="0">
              <a:spcBef>
                <a:spcPts val="0"/>
              </a:spcBef>
              <a:spcAft>
                <a:spcPts val="0"/>
              </a:spcAft>
              <a:buNone/>
            </a:pPr>
            <a:r>
              <a:rPr lang="en-US" sz="1600" b="0" i="0" dirty="0">
                <a:solidFill>
                  <a:schemeClr val="tx2">
                    <a:lumMod val="50000"/>
                  </a:schemeClr>
                </a:solidFill>
                <a:effectLst/>
                <a:latin typeface="Arial" panose="020B0604020202020204" pitchFamily="34" charset="0"/>
                <a:hlinkClick r:id="rId4" action="ppaction://hlinksldjump">
                  <a:extLst>
                    <a:ext uri="{A12FA001-AC4F-418D-AE19-62706E023703}">
                      <ahyp:hlinkClr xmlns:ahyp="http://schemas.microsoft.com/office/drawing/2018/hyperlinkcolor" val="tx"/>
                    </a:ext>
                  </a:extLst>
                </a:hlinkClick>
              </a:rPr>
              <a:t>The Data Warehouse Toolkit: </a:t>
            </a:r>
          </a:p>
          <a:p>
            <a:pPr marL="0" lvl="0" indent="0" rtl="0">
              <a:spcBef>
                <a:spcPts val="0"/>
              </a:spcBef>
              <a:spcAft>
                <a:spcPts val="0"/>
              </a:spcAft>
              <a:buNone/>
            </a:pPr>
            <a:r>
              <a:rPr lang="en-US" sz="1600" b="0" i="0" dirty="0">
                <a:solidFill>
                  <a:schemeClr val="tx2">
                    <a:lumMod val="50000"/>
                  </a:schemeClr>
                </a:solidFill>
                <a:effectLst/>
                <a:latin typeface="Arial" panose="020B0604020202020204" pitchFamily="34" charset="0"/>
                <a:hlinkClick r:id="rId4" action="ppaction://hlinksldjump">
                  <a:extLst>
                    <a:ext uri="{A12FA001-AC4F-418D-AE19-62706E023703}">
                      <ahyp:hlinkClr xmlns:ahyp="http://schemas.microsoft.com/office/drawing/2018/hyperlinkcolor" val="tx"/>
                    </a:ext>
                  </a:extLst>
                </a:hlinkClick>
              </a:rPr>
              <a:t>The Definitive Guide to Dimensional Modeling</a:t>
            </a:r>
            <a:endParaRPr sz="1600" dirty="0">
              <a:solidFill>
                <a:schemeClr val="tx2">
                  <a:lumMod val="50000"/>
                </a:schemeClr>
              </a:solidFill>
            </a:endParaRPr>
          </a:p>
        </p:txBody>
      </p:sp>
      <p:sp>
        <p:nvSpPr>
          <p:cNvPr id="7" name="Google Shape;183;p32">
            <a:hlinkClick r:id="" action="ppaction://hlinkshowjump?jump=nextslide"/>
            <a:extLst>
              <a:ext uri="{FF2B5EF4-FFF2-40B4-BE49-F238E27FC236}">
                <a16:creationId xmlns:a16="http://schemas.microsoft.com/office/drawing/2014/main" id="{2141040B-2FFC-7758-ACB1-0DF93CE1D2BD}"/>
              </a:ext>
            </a:extLst>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8" name="Google Shape;184;p32">
            <a:hlinkClick r:id="" action="ppaction://hlinkshowjump?jump=previousslide"/>
            <a:extLst>
              <a:ext uri="{FF2B5EF4-FFF2-40B4-BE49-F238E27FC236}">
                <a16:creationId xmlns:a16="http://schemas.microsoft.com/office/drawing/2014/main" id="{1BB7240F-EA43-ED03-4BD2-A06F3CCF3A6E}"/>
              </a:ext>
            </a:extLst>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500"/>
                                        <p:tgtEl>
                                          <p:spTgt spid="279"/>
                                        </p:tgtEl>
                                      </p:cBhvr>
                                    </p:animEffect>
                                  </p:childTnLst>
                                </p:cTn>
                              </p:par>
                              <p:par>
                                <p:cTn id="8" presetID="10" presetClass="entr" presetSubtype="0" fill="hold" nodeType="withEffect">
                                  <p:stCondLst>
                                    <p:cond delay="0"/>
                                  </p:stCondLst>
                                  <p:childTnLst>
                                    <p:set>
                                      <p:cBhvr>
                                        <p:cTn id="9" dur="1" fill="hold">
                                          <p:stCondLst>
                                            <p:cond delay="0"/>
                                          </p:stCondLst>
                                        </p:cTn>
                                        <p:tgtEl>
                                          <p:spTgt spid="285"/>
                                        </p:tgtEl>
                                        <p:attrNameLst>
                                          <p:attrName>style.visibility</p:attrName>
                                        </p:attrNameLst>
                                      </p:cBhvr>
                                      <p:to>
                                        <p:strVal val="visible"/>
                                      </p:to>
                                    </p:set>
                                    <p:animEffect transition="in" filter="fade">
                                      <p:cBhvr>
                                        <p:cTn id="10" dur="1500"/>
                                        <p:tgtEl>
                                          <p:spTgt spid="285"/>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282"/>
                                        </p:tgtEl>
                                        <p:attrNameLst>
                                          <p:attrName>style.visibility</p:attrName>
                                        </p:attrNameLst>
                                      </p:cBhvr>
                                      <p:to>
                                        <p:strVal val="visible"/>
                                      </p:to>
                                    </p:set>
                                    <p:animEffect transition="in" filter="fade">
                                      <p:cBhvr>
                                        <p:cTn id="14" dur="1500"/>
                                        <p:tgtEl>
                                          <p:spTgt spid="282"/>
                                        </p:tgtEl>
                                      </p:cBhvr>
                                    </p:animEffect>
                                  </p:childTnLst>
                                </p:cTn>
                              </p:par>
                              <p:par>
                                <p:cTn id="15" presetID="10" presetClass="entr" presetSubtype="0" fill="hold" nodeType="withEffect">
                                  <p:stCondLst>
                                    <p:cond delay="0"/>
                                  </p:stCondLst>
                                  <p:childTnLst>
                                    <p:set>
                                      <p:cBhvr>
                                        <p:cTn id="16" dur="1" fill="hold">
                                          <p:stCondLst>
                                            <p:cond delay="0"/>
                                          </p:stCondLst>
                                        </p:cTn>
                                        <p:tgtEl>
                                          <p:spTgt spid="278"/>
                                        </p:tgtEl>
                                        <p:attrNameLst>
                                          <p:attrName>style.visibility</p:attrName>
                                        </p:attrNameLst>
                                      </p:cBhvr>
                                      <p:to>
                                        <p:strVal val="visible"/>
                                      </p:to>
                                    </p:set>
                                    <p:animEffect transition="in" filter="fade">
                                      <p:cBhvr>
                                        <p:cTn id="17" dur="1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2"/>
          <p:cNvSpPr/>
          <p:nvPr/>
        </p:nvSpPr>
        <p:spPr>
          <a:xfrm rot="10800000" flipH="1">
            <a:off x="2587450" y="3909100"/>
            <a:ext cx="3969000" cy="536400"/>
          </a:xfrm>
          <a:prstGeom prst="round1Rect">
            <a:avLst>
              <a:gd name="adj" fmla="val 50000"/>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1F27DD"/>
              </a:solidFill>
              <a:latin typeface="Calibri"/>
              <a:ea typeface="Calibri"/>
              <a:cs typeface="Calibri"/>
              <a:sym typeface="Calibri"/>
            </a:endParaRPr>
          </a:p>
        </p:txBody>
      </p:sp>
      <p:sp>
        <p:nvSpPr>
          <p:cNvPr id="180" name="Google Shape;180;p32"/>
          <p:cNvSpPr txBox="1">
            <a:spLocks noGrp="1"/>
          </p:cNvSpPr>
          <p:nvPr>
            <p:ph type="title"/>
          </p:nvPr>
        </p:nvSpPr>
        <p:spPr>
          <a:xfrm>
            <a:off x="2135600" y="2148725"/>
            <a:ext cx="4872900" cy="150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Trabalhos Correlatos</a:t>
            </a:r>
            <a:endParaRPr dirty="0"/>
          </a:p>
        </p:txBody>
      </p:sp>
      <p:sp>
        <p:nvSpPr>
          <p:cNvPr id="181" name="Google Shape;181;p32"/>
          <p:cNvSpPr txBox="1">
            <a:spLocks noGrp="1"/>
          </p:cNvSpPr>
          <p:nvPr>
            <p:ph type="subTitle" idx="1"/>
          </p:nvPr>
        </p:nvSpPr>
        <p:spPr>
          <a:xfrm>
            <a:off x="1905775" y="4023700"/>
            <a:ext cx="5332500" cy="3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400"/>
              <a:buFont typeface="Arial"/>
              <a:buNone/>
            </a:pPr>
            <a:r>
              <a:rPr lang="en" sz="1200" dirty="0"/>
              <a:t>Trabalhos que contém conteúdo semelhante ao proposto</a:t>
            </a:r>
            <a:endParaRPr sz="1200" dirty="0"/>
          </a:p>
        </p:txBody>
      </p:sp>
      <p:sp>
        <p:nvSpPr>
          <p:cNvPr id="182" name="Google Shape;182;p32"/>
          <p:cNvSpPr/>
          <p:nvPr/>
        </p:nvSpPr>
        <p:spPr>
          <a:xfrm>
            <a:off x="3896080" y="984828"/>
            <a:ext cx="1370401" cy="759679"/>
          </a:xfrm>
          <a:prstGeom prst="rect">
            <a:avLst/>
          </a:prstGeom>
        </p:spPr>
        <p:txBody>
          <a:bodyPr>
            <a:prstTxWarp prst="textPlain">
              <a:avLst/>
            </a:prstTxWarp>
          </a:bodyPr>
          <a:lstStyle/>
          <a:p>
            <a:pPr lvl="0" algn="ctr"/>
            <a:r>
              <a:rPr b="0" i="0" dirty="0">
                <a:ln w="19050" cap="flat" cmpd="sng">
                  <a:solidFill>
                    <a:srgbClr val="FFFFFF"/>
                  </a:solidFill>
                  <a:prstDash val="solid"/>
                  <a:round/>
                  <a:headEnd type="none" w="sm" len="sm"/>
                  <a:tailEnd type="none" w="sm" len="sm"/>
                </a:ln>
                <a:noFill/>
                <a:latin typeface="Raleway;900"/>
              </a:rPr>
              <a:t>0</a:t>
            </a:r>
            <a:r>
              <a:rPr lang="pt-BR" b="0" i="0" dirty="0">
                <a:ln w="19050" cap="flat" cmpd="sng">
                  <a:solidFill>
                    <a:srgbClr val="FFFFFF"/>
                  </a:solidFill>
                  <a:prstDash val="solid"/>
                  <a:round/>
                  <a:headEnd type="none" w="sm" len="sm"/>
                  <a:tailEnd type="none" w="sm" len="sm"/>
                </a:ln>
                <a:noFill/>
                <a:latin typeface="Raleway;900"/>
              </a:rPr>
              <a:t>3</a:t>
            </a:r>
            <a:endParaRPr b="0" i="0" dirty="0">
              <a:ln w="19050" cap="flat" cmpd="sng">
                <a:solidFill>
                  <a:srgbClr val="FFFFFF"/>
                </a:solidFill>
                <a:prstDash val="solid"/>
                <a:round/>
                <a:headEnd type="none" w="sm" len="sm"/>
                <a:tailEnd type="none" w="sm" len="sm"/>
              </a:ln>
              <a:noFill/>
              <a:latin typeface="Raleway;900"/>
            </a:endParaRPr>
          </a:p>
        </p:txBody>
      </p:sp>
      <p:sp>
        <p:nvSpPr>
          <p:cNvPr id="183" name="Google Shape;183;p32">
            <a:hlinkClick r:id="" action="ppaction://hlinkshowjump?jump=nextslide"/>
          </p:cNvPr>
          <p:cNvSpPr/>
          <p:nvPr/>
        </p:nvSpPr>
        <p:spPr>
          <a:xfrm>
            <a:off x="8276207" y="4217316"/>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sp>
        <p:nvSpPr>
          <p:cNvPr id="184" name="Google Shape;184;p32">
            <a:hlinkClick r:id="" action="ppaction://hlinkshowjump?jump=previousslide"/>
          </p:cNvPr>
          <p:cNvSpPr/>
          <p:nvPr/>
        </p:nvSpPr>
        <p:spPr>
          <a:xfrm rot="10800000">
            <a:off x="228493" y="4217203"/>
            <a:ext cx="639300" cy="639300"/>
          </a:xfrm>
          <a:prstGeom prst="chevron">
            <a:avLst>
              <a:gd name="adj" fmla="val 50000"/>
            </a:avLst>
          </a:prstGeom>
          <a:noFill/>
          <a:ln w="19050"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2E2E2E"/>
              </a:solidFill>
              <a:latin typeface="Calibri"/>
              <a:ea typeface="Calibri"/>
              <a:cs typeface="Calibri"/>
              <a:sym typeface="Calibri"/>
            </a:endParaRPr>
          </a:p>
        </p:txBody>
      </p:sp>
      <p:pic>
        <p:nvPicPr>
          <p:cNvPr id="185" name="Google Shape;185;p32"/>
          <p:cNvPicPr preferRelativeResize="0"/>
          <p:nvPr/>
        </p:nvPicPr>
        <p:blipFill>
          <a:blip r:embed="rId4">
            <a:alphaModFix/>
          </a:blip>
          <a:stretch>
            <a:fillRect/>
          </a:stretch>
        </p:blipFill>
        <p:spPr>
          <a:xfrm>
            <a:off x="-988112" y="-527100"/>
            <a:ext cx="3783551" cy="3783551"/>
          </a:xfrm>
          <a:prstGeom prst="rect">
            <a:avLst/>
          </a:prstGeom>
          <a:noFill/>
          <a:ln>
            <a:noFill/>
          </a:ln>
        </p:spPr>
      </p:pic>
      <p:pic>
        <p:nvPicPr>
          <p:cNvPr id="186" name="Google Shape;186;p32"/>
          <p:cNvPicPr preferRelativeResize="0"/>
          <p:nvPr/>
        </p:nvPicPr>
        <p:blipFill>
          <a:blip r:embed="rId5">
            <a:alphaModFix/>
          </a:blip>
          <a:stretch>
            <a:fillRect/>
          </a:stretch>
        </p:blipFill>
        <p:spPr>
          <a:xfrm>
            <a:off x="6970422" y="548525"/>
            <a:ext cx="1504206" cy="1501800"/>
          </a:xfrm>
          <a:prstGeom prst="rect">
            <a:avLst/>
          </a:prstGeom>
          <a:noFill/>
          <a:ln>
            <a:noFill/>
          </a:ln>
        </p:spPr>
      </p:pic>
    </p:spTree>
    <p:extLst>
      <p:ext uri="{BB962C8B-B14F-4D97-AF65-F5344CB8AC3E}">
        <p14:creationId xmlns:p14="http://schemas.microsoft.com/office/powerpoint/2010/main" val="3332612930"/>
      </p:ext>
    </p:extLst>
  </p:cSld>
  <p:clrMapOvr>
    <a:masterClrMapping/>
  </p:clrMapOvr>
  <p:transition spd="slow">
    <p:push dir="d"/>
  </p:transition>
</p:sld>
</file>

<file path=ppt/theme/theme1.xml><?xml version="1.0" encoding="utf-8"?>
<a:theme xmlns:a="http://schemas.openxmlformats.org/drawingml/2006/main" name="Minimalist &amp; Colorful Meeting by Slidesgo">
  <a:themeElements>
    <a:clrScheme name="Simple Light">
      <a:dk1>
        <a:srgbClr val="2E2E2E"/>
      </a:dk1>
      <a:lt1>
        <a:srgbClr val="FFFFFF"/>
      </a:lt1>
      <a:dk2>
        <a:srgbClr val="F35FE2"/>
      </a:dk2>
      <a:lt2>
        <a:srgbClr val="1F27DD"/>
      </a:lt2>
      <a:accent1>
        <a:srgbClr val="B0F96E"/>
      </a:accent1>
      <a:accent2>
        <a:srgbClr val="FFFFFF"/>
      </a:accent2>
      <a:accent3>
        <a:srgbClr val="FFFFFF"/>
      </a:accent3>
      <a:accent4>
        <a:srgbClr val="FFFFFF"/>
      </a:accent4>
      <a:accent5>
        <a:srgbClr val="FFFFFF"/>
      </a:accent5>
      <a:accent6>
        <a:srgbClr val="FFFFFF"/>
      </a:accent6>
      <a:hlink>
        <a:srgbClr val="1F27D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1259</Words>
  <Application>Microsoft Office PowerPoint</Application>
  <PresentationFormat>On-screen Show (16:9)</PresentationFormat>
  <Paragraphs>114</Paragraphs>
  <Slides>22</Slides>
  <Notes>18</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Bebas Neue</vt:lpstr>
      <vt:lpstr>Calibri</vt:lpstr>
      <vt:lpstr>Gilda Display</vt:lpstr>
      <vt:lpstr>Lato</vt:lpstr>
      <vt:lpstr>Raleway</vt:lpstr>
      <vt:lpstr>Raleway Black</vt:lpstr>
      <vt:lpstr>Raleway;900</vt:lpstr>
      <vt:lpstr>Minimalist &amp; Colorful Meeting by Slidesgo</vt:lpstr>
      <vt:lpstr>DATA QUALITY COM CRIPTOGRAFIA</vt:lpstr>
      <vt:lpstr>STATUS REPORT</vt:lpstr>
      <vt:lpstr>Introdução</vt:lpstr>
      <vt:lpstr>SOBRE O PROJETO</vt:lpstr>
      <vt:lpstr>SOBRE O PROJETO</vt:lpstr>
      <vt:lpstr>SOBRE O PROJETO</vt:lpstr>
      <vt:lpstr>Referencial Teórico</vt:lpstr>
      <vt:lpstr>Referencial</vt:lpstr>
      <vt:lpstr>Trabalhos Correlatos</vt:lpstr>
      <vt:lpstr>O processo de ETL na construção de conhecimento em uma aplicação de uma empresa seguradora:</vt:lpstr>
      <vt:lpstr>Metodologia</vt:lpstr>
      <vt:lpstr>ASPIRAL + AGIL</vt:lpstr>
      <vt:lpstr>ASPIRAL + AGIL</vt:lpstr>
      <vt:lpstr>Desenvolvimento</vt:lpstr>
      <vt:lpstr>Conclusão</vt:lpstr>
      <vt:lpstr>CRONOGRAMA</vt:lpstr>
      <vt:lpstr>ABOUT THE PROJECT</vt:lpstr>
      <vt:lpstr>KPI DASHBOARD</vt:lpstr>
      <vt:lpstr>O processo de ETL na construção de conhecimento em uma aplicação de uma empresa seguradora:</vt:lpstr>
      <vt:lpstr>ETL 2.0: Uma proposta de extensão ao processo de extração, transformação e carga voltada à integração de dados estruturados e não estruturados:</vt:lpstr>
      <vt:lpstr>The Data Warehouse Toolkit:  The Definitive Guide to Dimensional Modeling</vt:lpstr>
      <vt:lpstr>The Data Warehouse Toolkit:  The Definitive Guide to Dimensional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QUALITY COM CRIPTOGRAFIA</dc:title>
  <cp:lastModifiedBy>Ubuntu</cp:lastModifiedBy>
  <cp:revision>6</cp:revision>
  <dcterms:modified xsi:type="dcterms:W3CDTF">2023-05-01T16:22:39Z</dcterms:modified>
</cp:coreProperties>
</file>